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60" r:id="rId3"/>
    <p:sldId id="263" r:id="rId4"/>
    <p:sldId id="262" r:id="rId5"/>
    <p:sldId id="264" r:id="rId6"/>
    <p:sldId id="265" r:id="rId7"/>
    <p:sldId id="266" r:id="rId8"/>
    <p:sldId id="281" r:id="rId9"/>
    <p:sldId id="257" r:id="rId10"/>
    <p:sldId id="280" r:id="rId11"/>
    <p:sldId id="279" r:id="rId12"/>
    <p:sldId id="268" r:id="rId13"/>
    <p:sldId id="283" r:id="rId14"/>
    <p:sldId id="284" r:id="rId15"/>
    <p:sldId id="273" r:id="rId16"/>
    <p:sldId id="274" r:id="rId17"/>
  </p:sldIdLst>
  <p:sldSz cx="6858000" cy="9144000" type="screen4x3"/>
  <p:notesSz cx="7010400" cy="92964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BCD"/>
    <a:srgbClr val="91B8DB"/>
    <a:srgbClr val="81ADD5"/>
    <a:srgbClr val="20A7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1760" autoAdjust="0"/>
  </p:normalViewPr>
  <p:slideViewPr>
    <p:cSldViewPr>
      <p:cViewPr varScale="1">
        <p:scale>
          <a:sx n="79" d="100"/>
          <a:sy n="79" d="100"/>
        </p:scale>
        <p:origin x="2454"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8B6F277-4B81-4CA0-AACC-4E03FD1AAE3F}" type="datetimeFigureOut">
              <a:rPr lang="en-US" smtClean="0"/>
              <a:t>4/12/2019</a:t>
            </a:fld>
            <a:endParaRPr lang="en-US"/>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C262711-0EF5-4549-B6EB-AA5F8F995901}" type="slidenum">
              <a:rPr lang="en-US" smtClean="0"/>
              <a:t>‹#›</a:t>
            </a:fld>
            <a:endParaRPr lang="en-US"/>
          </a:p>
        </p:txBody>
      </p:sp>
    </p:spTree>
    <p:extLst>
      <p:ext uri="{BB962C8B-B14F-4D97-AF65-F5344CB8AC3E}">
        <p14:creationId xmlns:p14="http://schemas.microsoft.com/office/powerpoint/2010/main" val="62494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62711-0EF5-4549-B6EB-AA5F8F995901}" type="slidenum">
              <a:rPr lang="en-US" smtClean="0"/>
              <a:t>13</a:t>
            </a:fld>
            <a:endParaRPr lang="en-US"/>
          </a:p>
        </p:txBody>
      </p:sp>
    </p:spTree>
    <p:extLst>
      <p:ext uri="{BB962C8B-B14F-4D97-AF65-F5344CB8AC3E}">
        <p14:creationId xmlns:p14="http://schemas.microsoft.com/office/powerpoint/2010/main" val="2557292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913467"/>
            <a:ext cx="2256235" cy="6254751"/>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342900" y="2133602"/>
            <a:ext cx="6172200" cy="6034617"/>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29" tIns="45714" rIns="91429" bIns="45714" rtlCol="0" anchor="ctr"/>
          <a:lstStyle>
            <a:lvl1pPr algn="l">
              <a:defRPr sz="1200">
                <a:solidFill>
                  <a:schemeClr val="tx1">
                    <a:tint val="75000"/>
                  </a:schemeClr>
                </a:solidFill>
              </a:defRPr>
            </a:lvl1pPr>
          </a:lstStyle>
          <a:p>
            <a:fld id="{1D8BD707-D9CF-40AE-B4C6-C98DA3205C09}" type="datetimeFigureOut">
              <a:rPr lang="en-US" smtClean="0"/>
              <a:pPr/>
              <a:t>4/12/2019</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29" tIns="45714" rIns="91429" bIns="45714"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1.jpg"/><Relationship Id="rId18" Type="http://schemas.openxmlformats.org/officeDocument/2006/relationships/image" Target="../media/image44.jpeg"/><Relationship Id="rId3" Type="http://schemas.openxmlformats.org/officeDocument/2006/relationships/image" Target="../media/image26.png"/><Relationship Id="rId7" Type="http://schemas.microsoft.com/office/2007/relationships/hdphoto" Target="../media/hdphoto10.wdp"/><Relationship Id="rId12" Type="http://schemas.openxmlformats.org/officeDocument/2006/relationships/image" Target="../media/image25.jpeg"/><Relationship Id="rId17" Type="http://schemas.microsoft.com/office/2007/relationships/hdphoto" Target="../media/hdphoto14.wdp"/><Relationship Id="rId2" Type="http://schemas.openxmlformats.org/officeDocument/2006/relationships/notesSlide" Target="../notesSlides/notesSlide1.xml"/><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8.jpeg"/><Relationship Id="rId11" Type="http://schemas.microsoft.com/office/2007/relationships/hdphoto" Target="../media/hdphoto12.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40.jpeg"/><Relationship Id="rId19" Type="http://schemas.openxmlformats.org/officeDocument/2006/relationships/image" Target="../media/image45.jpeg"/><Relationship Id="rId4" Type="http://schemas.openxmlformats.org/officeDocument/2006/relationships/image" Target="../media/image37.jpeg"/><Relationship Id="rId9" Type="http://schemas.microsoft.com/office/2007/relationships/hdphoto" Target="../media/hdphoto11.wdp"/><Relationship Id="rId1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4.png"/><Relationship Id="rId3" Type="http://schemas.microsoft.com/office/2007/relationships/hdphoto" Target="../media/hdphoto16.wdp"/><Relationship Id="rId7" Type="http://schemas.microsoft.com/office/2007/relationships/hdphoto" Target="../media/hdphoto18.wdp"/><Relationship Id="rId12" Type="http://schemas.openxmlformats.org/officeDocument/2006/relationships/image" Target="../media/image26.png"/><Relationship Id="rId17" Type="http://schemas.openxmlformats.org/officeDocument/2006/relationships/image" Target="../media/image56.jpg"/><Relationship Id="rId2" Type="http://schemas.openxmlformats.org/officeDocument/2006/relationships/image" Target="../media/image50.jpeg"/><Relationship Id="rId16" Type="http://schemas.microsoft.com/office/2007/relationships/hdphoto" Target="../media/hdphoto20.wdp"/><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hyperlink" Target="http://www.caseyhorseshoeingschool.com/" TargetMode="External"/><Relationship Id="rId5" Type="http://schemas.microsoft.com/office/2007/relationships/hdphoto" Target="../media/hdphoto17.wdp"/><Relationship Id="rId15" Type="http://schemas.openxmlformats.org/officeDocument/2006/relationships/image" Target="../media/image55.png"/><Relationship Id="rId10" Type="http://schemas.openxmlformats.org/officeDocument/2006/relationships/hyperlink" Target="http://www.caseyhorseshoeing.com/" TargetMode="External"/><Relationship Id="rId4" Type="http://schemas.openxmlformats.org/officeDocument/2006/relationships/image" Target="../media/image51.jpeg"/><Relationship Id="rId9" Type="http://schemas.openxmlformats.org/officeDocument/2006/relationships/hyperlink" Target="mailto:rcaseysch@aol.com" TargetMode="External"/><Relationship Id="rId1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jpeg"/><Relationship Id="rId5" Type="http://schemas.microsoft.com/office/2007/relationships/hdphoto" Target="../media/hdphoto4.wdp"/><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8.jpe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7" y="533400"/>
            <a:ext cx="67310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88"/>
          <p:cNvSpPr txBox="1"/>
          <p:nvPr/>
        </p:nvSpPr>
        <p:spPr>
          <a:xfrm>
            <a:off x="387275" y="514350"/>
            <a:ext cx="6273800" cy="952500"/>
          </a:xfrm>
          <a:prstGeom prst="rect">
            <a:avLst/>
          </a:prstGeom>
          <a:noFill/>
          <a:ln>
            <a:noFill/>
          </a:ln>
          <a:effectLst/>
        </p:spPr>
        <p:txBody>
          <a:bodyPr rot="0" spcFirstLastPara="1" vert="horz" wrap="square" lIns="91429" tIns="45714" rIns="91429" bIns="45714" numCol="1" spcCol="0" rtlCol="0" fromWordArt="0" anchor="t" anchorCtr="0" forceAA="0" compatLnSpc="1">
            <a:noAutofit/>
          </a:bodyPr>
          <a:lstStyle/>
          <a:p>
            <a:pPr algn="ctr"/>
            <a:r>
              <a:rPr lang="en-US" sz="5200" b="1" dirty="0">
                <a:solidFill>
                  <a:srgbClr val="000000"/>
                </a:solidFill>
                <a:latin typeface="Algerian" panose="04020705040A02060702" pitchFamily="82" charset="0"/>
                <a:ea typeface="Times New Roman"/>
              </a:rPr>
              <a:t>HORSESHOEING </a:t>
            </a:r>
            <a:endParaRPr lang="en-US" sz="1200" dirty="0">
              <a:solidFill>
                <a:srgbClr val="000000"/>
              </a:solidFill>
              <a:latin typeface="Algerian" panose="04020705040A02060702" pitchFamily="82" charset="0"/>
              <a:ea typeface="Times New Roman"/>
            </a:endParaRPr>
          </a:p>
          <a:p>
            <a:pPr algn="ctr"/>
            <a:r>
              <a:rPr lang="en-US" sz="1200" dirty="0">
                <a:solidFill>
                  <a:srgbClr val="000000"/>
                </a:solidFill>
                <a:latin typeface="Algerian" panose="04020705040A02060702" pitchFamily="82" charset="0"/>
                <a:ea typeface="Times New Roman"/>
              </a:rPr>
              <a:t> </a:t>
            </a:r>
          </a:p>
        </p:txBody>
      </p:sp>
      <p:sp>
        <p:nvSpPr>
          <p:cNvPr id="10" name="Text Box 337"/>
          <p:cNvSpPr txBox="1"/>
          <p:nvPr/>
        </p:nvSpPr>
        <p:spPr>
          <a:xfrm>
            <a:off x="3302855" y="1072480"/>
            <a:ext cx="2470785" cy="685800"/>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3600" b="1" kern="0" dirty="0">
                <a:solidFill>
                  <a:srgbClr val="000000"/>
                </a:solidFill>
                <a:latin typeface="Algerian" panose="04020705040A02060702" pitchFamily="82" charset="0"/>
                <a:ea typeface="Times New Roman"/>
              </a:rPr>
              <a:t>SCHOOL</a:t>
            </a:r>
            <a:endParaRPr lang="en-US" sz="1200" kern="0" dirty="0">
              <a:solidFill>
                <a:srgbClr val="000000"/>
              </a:solidFill>
              <a:latin typeface="Algerian" panose="04020705040A02060702" pitchFamily="82" charset="0"/>
              <a:ea typeface="Times New Roman"/>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20" y="6005362"/>
            <a:ext cx="7012341" cy="3383280"/>
          </a:xfrm>
          <a:prstGeom prst="rect">
            <a:avLst/>
          </a:prstGeom>
          <a:noFill/>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
          <p:cNvSpPr txBox="1">
            <a:spLocks noChangeArrowheads="1"/>
          </p:cNvSpPr>
          <p:nvPr/>
        </p:nvSpPr>
        <p:spPr bwMode="auto">
          <a:xfrm>
            <a:off x="123385" y="5441657"/>
            <a:ext cx="6563313" cy="426767"/>
          </a:xfrm>
          <a:prstGeom prst="rect">
            <a:avLst/>
          </a:prstGeom>
          <a:noFill/>
          <a:ln w="9525" cap="flat" cmpd="sng" algn="ctr">
            <a:noFill/>
            <a:prstDash val="solid"/>
            <a:headEnd/>
            <a:tailEnd/>
          </a:ln>
          <a:effectLst>
            <a:innerShdw blurRad="63500" dist="50800" dir="2700000">
              <a:prstClr val="black">
                <a:alpha val="50000"/>
              </a:prstClr>
            </a:innerShdw>
          </a:effectLst>
          <a:scene3d>
            <a:camera prst="orthographicFront"/>
            <a:lightRig rig="threePt" dir="t"/>
          </a:scene3d>
          <a:sp3d>
            <a:bevelT/>
          </a:sp3d>
        </p:spPr>
        <p:txBody>
          <a:bodyPr rot="0" vert="horz" wrap="square" lIns="91429" tIns="45714" rIns="91429" bIns="45714" anchor="t" anchorCtr="0">
            <a:noAutofit/>
          </a:bodyPr>
          <a:lstStyle/>
          <a:p>
            <a:pPr algn="ctr">
              <a:defRPr/>
            </a:pPr>
            <a:r>
              <a:rPr lang="en-US" sz="1600" b="1" kern="0" dirty="0">
                <a:solidFill>
                  <a:srgbClr val="669BCD"/>
                </a:solidFill>
                <a:latin typeface="Copse" panose="02000503080000020004" pitchFamily="2" charset="0"/>
                <a:ea typeface="Times New Roman"/>
                <a:cs typeface="Aharoni" panose="02010803020104030203" pitchFamily="2" charset="-79"/>
              </a:rPr>
              <a:t>Est. in 1989     Now Proudly Celebrating 30 Years in 2019 !</a:t>
            </a:r>
            <a:endParaRPr lang="en-US" sz="1600" b="1" kern="0" dirty="0">
              <a:solidFill>
                <a:srgbClr val="669BCD"/>
              </a:solidFill>
              <a:latin typeface="Copse" panose="02000503080000020004" pitchFamily="2" charset="0"/>
              <a:ea typeface="Times New Roman"/>
            </a:endParaRPr>
          </a:p>
          <a:p>
            <a:pPr algn="ctr">
              <a:defRPr/>
            </a:pPr>
            <a:r>
              <a:rPr lang="en-US" sz="1600" b="1" kern="0" dirty="0">
                <a:solidFill>
                  <a:srgbClr val="669BCD"/>
                </a:solidFill>
                <a:latin typeface="Docktrin" panose="02000500000000000000" pitchFamily="2" charset="0"/>
                <a:ea typeface="Times New Roman"/>
              </a:rPr>
              <a:t> </a:t>
            </a:r>
            <a:endParaRPr lang="en-US" sz="1600" kern="0" dirty="0">
              <a:solidFill>
                <a:srgbClr val="669BCD"/>
              </a:solidFill>
              <a:latin typeface="Docktrin" panose="02000500000000000000" pitchFamily="2" charset="0"/>
              <a:ea typeface="Times New Roman"/>
            </a:endParaRPr>
          </a:p>
        </p:txBody>
      </p:sp>
      <p:sp>
        <p:nvSpPr>
          <p:cNvPr id="2" name="TextBox 1"/>
          <p:cNvSpPr txBox="1"/>
          <p:nvPr/>
        </p:nvSpPr>
        <p:spPr>
          <a:xfrm>
            <a:off x="229553" y="1404296"/>
            <a:ext cx="5822875" cy="661707"/>
          </a:xfrm>
          <a:prstGeom prst="rect">
            <a:avLst/>
          </a:prstGeom>
          <a:noFill/>
        </p:spPr>
        <p:txBody>
          <a:bodyPr wrap="square" lIns="91429" tIns="45714" rIns="91429" bIns="45714" rtlCol="0">
            <a:spAutoFit/>
          </a:bodyPr>
          <a:lstStyle/>
          <a:p>
            <a:pPr algn="ctr"/>
            <a:r>
              <a:rPr lang="en-US" sz="2000" dirty="0">
                <a:latin typeface="League Gothic" pitchFamily="50" charset="0"/>
              </a:rPr>
              <a:t>&amp;</a:t>
            </a:r>
            <a:r>
              <a:rPr lang="en-US" sz="3700" dirty="0">
                <a:latin typeface="League Gothic" pitchFamily="50" charset="0"/>
              </a:rPr>
              <a:t>  </a:t>
            </a:r>
            <a:r>
              <a:rPr lang="en-US" sz="2000" dirty="0">
                <a:latin typeface="Algerian" panose="04020705040A02060702" pitchFamily="82" charset="0"/>
              </a:rPr>
              <a:t>Farriers’ National Research Center</a:t>
            </a:r>
          </a:p>
        </p:txBody>
      </p:sp>
      <p:sp>
        <p:nvSpPr>
          <p:cNvPr id="14" name="Rectangle 13"/>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Text Box 2"/>
          <p:cNvSpPr txBox="1">
            <a:spLocks noChangeArrowheads="1"/>
          </p:cNvSpPr>
          <p:nvPr/>
        </p:nvSpPr>
        <p:spPr bwMode="auto">
          <a:xfrm>
            <a:off x="109993" y="5791978"/>
            <a:ext cx="6563313" cy="426767"/>
          </a:xfrm>
          <a:prstGeom prst="rect">
            <a:avLst/>
          </a:prstGeom>
          <a:noFill/>
          <a:ln w="9525" cap="flat" cmpd="sng" algn="ctr">
            <a:noFill/>
            <a:prstDash val="solid"/>
            <a:headEnd/>
            <a:tailEnd/>
          </a:ln>
          <a:effectLst>
            <a:innerShdw blurRad="63500" dist="50800" dir="2700000">
              <a:prstClr val="black">
                <a:alpha val="50000"/>
              </a:prstClr>
            </a:innerShdw>
          </a:effectLst>
          <a:scene3d>
            <a:camera prst="orthographicFront"/>
            <a:lightRig rig="threePt" dir="t"/>
          </a:scene3d>
          <a:sp3d>
            <a:bevelT/>
          </a:sp3d>
        </p:spPr>
        <p:txBody>
          <a:bodyPr rot="0" vert="horz" wrap="square" lIns="91429" tIns="45714" rIns="91429" bIns="45714" anchor="t" anchorCtr="0">
            <a:noAutofit/>
          </a:bodyPr>
          <a:lstStyle/>
          <a:p>
            <a:pPr algn="ctr">
              <a:defRPr/>
            </a:pPr>
            <a:r>
              <a:rPr lang="en-US" sz="3600" b="1" kern="0" dirty="0">
                <a:latin typeface="Arial Narrow" panose="020B0606020202030204" pitchFamily="34" charset="0"/>
                <a:ea typeface="Times New Roman"/>
                <a:cs typeface="Aharoni" panose="02010803020104030203" pitchFamily="2" charset="-79"/>
              </a:rPr>
              <a:t>#1 In The World !      Why???</a:t>
            </a:r>
            <a:endParaRPr lang="en-US" sz="3600" b="1" kern="0" dirty="0">
              <a:latin typeface="Arial Narrow" panose="020B0606020202030204" pitchFamily="34" charset="0"/>
              <a:ea typeface="Times New Roman"/>
            </a:endParaRPr>
          </a:p>
          <a:p>
            <a:pPr algn="ctr">
              <a:defRPr/>
            </a:pPr>
            <a:r>
              <a:rPr lang="en-US" sz="1600" b="1" kern="0" dirty="0">
                <a:solidFill>
                  <a:srgbClr val="669BCD"/>
                </a:solidFill>
                <a:latin typeface="Docktrin" panose="02000500000000000000" pitchFamily="2" charset="0"/>
                <a:ea typeface="Times New Roman"/>
              </a:rPr>
              <a:t> </a:t>
            </a:r>
            <a:endParaRPr lang="en-US" sz="1600" kern="0" dirty="0">
              <a:solidFill>
                <a:srgbClr val="669BCD"/>
              </a:solidFill>
              <a:latin typeface="Docktrin" panose="02000500000000000000" pitchFamily="2" charset="0"/>
              <a:ea typeface="Times New Roman"/>
            </a:endParaRPr>
          </a:p>
        </p:txBody>
      </p:sp>
      <p:pic>
        <p:nvPicPr>
          <p:cNvPr id="1030" name="Picture 6"/>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3361869" y="5766273"/>
            <a:ext cx="173821"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76400" y="228600"/>
            <a:ext cx="3657600" cy="369332"/>
          </a:xfrm>
          <a:prstGeom prst="rect">
            <a:avLst/>
          </a:prstGeom>
          <a:noFill/>
        </p:spPr>
        <p:txBody>
          <a:bodyPr wrap="square" rtlCol="0">
            <a:spAutoFit/>
          </a:bodyPr>
          <a:lstStyle/>
          <a:p>
            <a:r>
              <a:rPr lang="en-US" b="1" dirty="0">
                <a:latin typeface="+mj-lt"/>
              </a:rPr>
              <a:t>Casey &amp; Son </a:t>
            </a:r>
          </a:p>
        </p:txBody>
      </p:sp>
    </p:spTree>
    <p:extLst>
      <p:ext uri="{BB962C8B-B14F-4D97-AF65-F5344CB8AC3E}">
        <p14:creationId xmlns:p14="http://schemas.microsoft.com/office/powerpoint/2010/main" val="390475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350" y="801599"/>
            <a:ext cx="3087666" cy="1292662"/>
          </a:xfrm>
          <a:prstGeom prst="rect">
            <a:avLst/>
          </a:prstGeom>
          <a:noFill/>
          <a:ln>
            <a:noFill/>
          </a:ln>
        </p:spPr>
        <p:txBody>
          <a:bodyPr wrap="square" rtlCol="0">
            <a:spAutoFit/>
          </a:bodyPr>
          <a:lstStyle/>
          <a:p>
            <a:r>
              <a:rPr lang="en-US" sz="1400" b="1" u="sng" dirty="0"/>
              <a:t>Registration – is easy !</a:t>
            </a:r>
          </a:p>
          <a:p>
            <a:r>
              <a:rPr lang="en-US" sz="1400" b="1" dirty="0"/>
              <a:t>The Application for Enrollment with cost, start dates and more info. is enclosed. </a:t>
            </a:r>
            <a:r>
              <a:rPr lang="en-US" sz="1100" dirty="0"/>
              <a:t>Please call the office  (or email)  us first for </a:t>
            </a:r>
            <a:r>
              <a:rPr lang="en-US" sz="1100" u="sng" dirty="0"/>
              <a:t>available</a:t>
            </a:r>
            <a:r>
              <a:rPr lang="en-US" sz="1100" dirty="0"/>
              <a:t> start dates. A small deposit is required  to reserve your start date.</a:t>
            </a:r>
          </a:p>
        </p:txBody>
      </p:sp>
      <p:sp>
        <p:nvSpPr>
          <p:cNvPr id="5" name="TextBox 4"/>
          <p:cNvSpPr txBox="1"/>
          <p:nvPr/>
        </p:nvSpPr>
        <p:spPr>
          <a:xfrm>
            <a:off x="3373551" y="834477"/>
            <a:ext cx="3392466" cy="1831271"/>
          </a:xfrm>
          <a:prstGeom prst="rect">
            <a:avLst/>
          </a:prstGeom>
          <a:noFill/>
          <a:ln>
            <a:noFill/>
          </a:ln>
        </p:spPr>
        <p:txBody>
          <a:bodyPr wrap="square" rtlCol="0">
            <a:spAutoFit/>
          </a:bodyPr>
          <a:lstStyle/>
          <a:p>
            <a:r>
              <a:rPr lang="en-US" sz="1400" b="1" u="sng" dirty="0"/>
              <a:t>Entrance  and Age Requirements</a:t>
            </a:r>
            <a:endParaRPr lang="en-US" sz="1200" u="sng" dirty="0"/>
          </a:p>
          <a:p>
            <a:r>
              <a:rPr lang="en-US" sz="1100" dirty="0"/>
              <a:t>Persons physically able to perform these endeavors,</a:t>
            </a:r>
          </a:p>
          <a:p>
            <a:r>
              <a:rPr lang="en-US" sz="1100" dirty="0"/>
              <a:t>with mature attentiveness  allowing safety for all. </a:t>
            </a:r>
          </a:p>
          <a:p>
            <a:r>
              <a:rPr lang="en-US" sz="1100" dirty="0"/>
              <a:t>High School Diploma or GED is suggested, but is not mandatory. Primarily English is spoken here.</a:t>
            </a:r>
          </a:p>
          <a:p>
            <a:r>
              <a:rPr lang="en-US" sz="1100" dirty="0"/>
              <a:t>    Our age limit for Men is 18 and over. The parents or guardian of student’s ages 18-21 must visit and  read and sign the enrollment agreement and liability release form. We can accept you on a 2 week trial basis first. </a:t>
            </a:r>
          </a:p>
          <a:p>
            <a:r>
              <a:rPr lang="en-US" sz="1100" dirty="0"/>
              <a:t>    Our age limit for Ladies is 21 and over. (no exceptions)</a:t>
            </a:r>
          </a:p>
        </p:txBody>
      </p:sp>
      <p:sp>
        <p:nvSpPr>
          <p:cNvPr id="6" name="TextBox 5"/>
          <p:cNvSpPr txBox="1"/>
          <p:nvPr/>
        </p:nvSpPr>
        <p:spPr>
          <a:xfrm>
            <a:off x="135050" y="2133600"/>
            <a:ext cx="3213747" cy="2893100"/>
          </a:xfrm>
          <a:prstGeom prst="rect">
            <a:avLst/>
          </a:prstGeom>
          <a:noFill/>
          <a:ln>
            <a:noFill/>
          </a:ln>
        </p:spPr>
        <p:txBody>
          <a:bodyPr wrap="square" rtlCol="0">
            <a:spAutoFit/>
          </a:bodyPr>
          <a:lstStyle/>
          <a:p>
            <a:pPr lvl="0"/>
            <a:r>
              <a:rPr lang="en-US" sz="1400" b="1" u="sng" dirty="0"/>
              <a:t>Payments</a:t>
            </a:r>
            <a:endParaRPr lang="en-US" sz="1100" u="sng" dirty="0"/>
          </a:p>
          <a:p>
            <a:pPr lvl="0"/>
            <a:r>
              <a:rPr lang="en-US" sz="1100" dirty="0">
                <a:solidFill>
                  <a:prstClr val="black"/>
                </a:solidFill>
              </a:rPr>
              <a:t>The Balance will be  due on the 1</a:t>
            </a:r>
            <a:r>
              <a:rPr lang="en-US" sz="1100" baseline="30000" dirty="0">
                <a:solidFill>
                  <a:prstClr val="black"/>
                </a:solidFill>
              </a:rPr>
              <a:t>st</a:t>
            </a:r>
            <a:r>
              <a:rPr lang="en-US" sz="1100" dirty="0">
                <a:solidFill>
                  <a:prstClr val="black"/>
                </a:solidFill>
              </a:rPr>
              <a:t> day of class </a:t>
            </a:r>
            <a:r>
              <a:rPr lang="en-US" sz="1100" u="sng" dirty="0">
                <a:solidFill>
                  <a:prstClr val="black"/>
                </a:solidFill>
              </a:rPr>
              <a:t>unless</a:t>
            </a:r>
            <a:r>
              <a:rPr lang="en-US" sz="1100" dirty="0">
                <a:solidFill>
                  <a:prstClr val="black"/>
                </a:solidFill>
              </a:rPr>
              <a:t> other arrangements have been discussed  for part time students and part time payments.</a:t>
            </a:r>
          </a:p>
          <a:p>
            <a:pPr lvl="0"/>
            <a:r>
              <a:rPr lang="en-US" sz="1100" dirty="0">
                <a:solidFill>
                  <a:prstClr val="black"/>
                </a:solidFill>
              </a:rPr>
              <a:t>Preferred methods of payment is</a:t>
            </a:r>
          </a:p>
          <a:p>
            <a:pPr marL="628596" lvl="1" indent="-171450">
              <a:buFont typeface="Arial" panose="020B0604020202020204" pitchFamily="34" charset="0"/>
              <a:buChar char="•"/>
            </a:pPr>
            <a:r>
              <a:rPr lang="en-US" sz="1100" dirty="0">
                <a:solidFill>
                  <a:prstClr val="black"/>
                </a:solidFill>
              </a:rPr>
              <a:t>Personal  or business checks, Cash, money orders, bank/cashier’s checks, etc.</a:t>
            </a:r>
          </a:p>
          <a:p>
            <a:pPr marL="628596" lvl="1" indent="-171450">
              <a:buFont typeface="Arial" panose="020B0604020202020204" pitchFamily="34" charset="0"/>
              <a:buChar char="•"/>
            </a:pPr>
            <a:r>
              <a:rPr lang="en-US" sz="1100" dirty="0">
                <a:solidFill>
                  <a:prstClr val="black"/>
                </a:solidFill>
              </a:rPr>
              <a:t>Credit and Debit Cards,  Visa and MC</a:t>
            </a:r>
          </a:p>
          <a:p>
            <a:pPr marL="628596" lvl="1" indent="-171450">
              <a:buFont typeface="Arial" panose="020B0604020202020204" pitchFamily="34" charset="0"/>
              <a:buChar char="•"/>
            </a:pPr>
            <a:r>
              <a:rPr lang="en-US" sz="1100" dirty="0">
                <a:solidFill>
                  <a:prstClr val="black"/>
                </a:solidFill>
              </a:rPr>
              <a:t>Wire Transfers; bank to bank</a:t>
            </a:r>
          </a:p>
          <a:p>
            <a:pPr marL="628596" lvl="1" indent="-171450">
              <a:buFont typeface="Arial" panose="020B0604020202020204" pitchFamily="34" charset="0"/>
              <a:buChar char="•"/>
            </a:pPr>
            <a:endParaRPr lang="en-US" sz="1100" dirty="0">
              <a:solidFill>
                <a:prstClr val="black"/>
              </a:solidFill>
            </a:endParaRPr>
          </a:p>
          <a:p>
            <a:r>
              <a:rPr lang="en-US" sz="1400" b="1" u="sng" dirty="0"/>
              <a:t>Certification of Authorization                  </a:t>
            </a:r>
            <a:r>
              <a:rPr lang="en-US" sz="1100" dirty="0"/>
              <a:t>We are a privately owned trade school recognized by the State of Georgia Nonpublic Post Secondary Education Commission.(NPEC) You will receive a certificate of completion…(.not to be confused with farrier certification available from a separate entity). </a:t>
            </a:r>
          </a:p>
        </p:txBody>
      </p:sp>
      <p:sp>
        <p:nvSpPr>
          <p:cNvPr id="7" name="TextBox 6"/>
          <p:cNvSpPr txBox="1"/>
          <p:nvPr/>
        </p:nvSpPr>
        <p:spPr>
          <a:xfrm>
            <a:off x="3465171" y="2640348"/>
            <a:ext cx="2795927" cy="2877711"/>
          </a:xfrm>
          <a:prstGeom prst="rect">
            <a:avLst/>
          </a:prstGeom>
          <a:noFill/>
          <a:ln>
            <a:noFill/>
          </a:ln>
        </p:spPr>
        <p:txBody>
          <a:bodyPr wrap="square" rtlCol="0">
            <a:spAutoFit/>
          </a:bodyPr>
          <a:lstStyle/>
          <a:p>
            <a:r>
              <a:rPr lang="en-US" sz="1400" b="1" u="sng" dirty="0"/>
              <a:t>Financial Aid Options </a:t>
            </a:r>
            <a:r>
              <a:rPr lang="en-US" sz="1100" b="1" u="sng" dirty="0"/>
              <a:t>we can offer:</a:t>
            </a:r>
            <a:endParaRPr lang="en-US" sz="1100" dirty="0"/>
          </a:p>
          <a:p>
            <a:r>
              <a:rPr lang="en-US" sz="1100" u="sng" dirty="0"/>
              <a:t>Veterans</a:t>
            </a:r>
            <a:r>
              <a:rPr lang="en-US" sz="1100" dirty="0"/>
              <a:t> G.I. Bill, Voc. Rehab , Post 9/11 </a:t>
            </a:r>
          </a:p>
          <a:p>
            <a:r>
              <a:rPr lang="en-US" sz="1100" u="sng" dirty="0"/>
              <a:t>Financial Assistance : </a:t>
            </a:r>
            <a:r>
              <a:rPr lang="en-US" sz="1100" dirty="0"/>
              <a:t>We can accept your outside sources like schools, clubs, Wounded Warriors, </a:t>
            </a:r>
            <a:r>
              <a:rPr lang="en-US" sz="1100" dirty="0" err="1"/>
              <a:t>etc</a:t>
            </a:r>
            <a:endParaRPr lang="en-US" sz="1100" dirty="0"/>
          </a:p>
          <a:p>
            <a:r>
              <a:rPr lang="en-US" sz="1100" u="sng" dirty="0"/>
              <a:t>Personal</a:t>
            </a:r>
            <a:r>
              <a:rPr lang="en-US" sz="1100" dirty="0"/>
              <a:t> “Pay as you go” part time plan with us is the best  financial plan we can offer,( not available at any other school). </a:t>
            </a:r>
          </a:p>
          <a:p>
            <a:br>
              <a:rPr lang="en-US" sz="1100" u="sng" dirty="0"/>
            </a:br>
            <a:r>
              <a:rPr lang="en-US" sz="1100" b="1" u="sng" dirty="0"/>
              <a:t>NOT available </a:t>
            </a:r>
            <a:r>
              <a:rPr lang="en-US" sz="1100" dirty="0"/>
              <a:t>are Government School Loans , Pell, Hope Grants and Federal &amp; State  WIA programs that require job placement</a:t>
            </a:r>
          </a:p>
          <a:p>
            <a:r>
              <a:rPr lang="en-US" sz="1200" b="1" dirty="0"/>
              <a:t>This is a private trade school providing education for your </a:t>
            </a:r>
            <a:r>
              <a:rPr lang="en-US" sz="1200" b="1" u="sng" dirty="0"/>
              <a:t>self-employment.</a:t>
            </a:r>
          </a:p>
          <a:p>
            <a:pPr lvl="0"/>
            <a:endParaRPr lang="en-US" sz="1100" dirty="0">
              <a:solidFill>
                <a:prstClr val="black"/>
              </a:solidFill>
            </a:endParaRPr>
          </a:p>
          <a:p>
            <a:endParaRPr lang="en-US" sz="1100" dirty="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12000" contrast="3000"/>
                    </a14:imgEffect>
                  </a14:imgLayer>
                </a14:imgProps>
              </a:ext>
              <a:ext uri="{28A0092B-C50C-407E-A947-70E740481C1C}">
                <a14:useLocalDpi xmlns:a14="http://schemas.microsoft.com/office/drawing/2010/main" val="0"/>
              </a:ext>
            </a:extLst>
          </a:blip>
          <a:stretch>
            <a:fillRect/>
          </a:stretch>
        </p:blipFill>
        <p:spPr>
          <a:xfrm>
            <a:off x="814353" y="5175825"/>
            <a:ext cx="5301637" cy="3840480"/>
          </a:xfrm>
          <a:prstGeom prst="rect">
            <a:avLst/>
          </a:prstGeom>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629" y="151125"/>
            <a:ext cx="10175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15" name="TextBox 14"/>
          <p:cNvSpPr txBox="1"/>
          <p:nvPr/>
        </p:nvSpPr>
        <p:spPr>
          <a:xfrm>
            <a:off x="442842" y="29244"/>
            <a:ext cx="3143787"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Getting Started</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2445" b="-3009"/>
          <a:stretch/>
        </p:blipFill>
        <p:spPr>
          <a:xfrm>
            <a:off x="869573" y="7096065"/>
            <a:ext cx="3225849" cy="1947672"/>
          </a:xfrm>
          <a:prstGeom prst="rect">
            <a:avLst/>
          </a:prstGeom>
        </p:spPr>
      </p:pic>
      <p:sp>
        <p:nvSpPr>
          <p:cNvPr id="12" name="TextBox 11"/>
          <p:cNvSpPr txBox="1"/>
          <p:nvPr/>
        </p:nvSpPr>
        <p:spPr>
          <a:xfrm>
            <a:off x="101671" y="112508"/>
            <a:ext cx="367408" cy="307777"/>
          </a:xfrm>
          <a:prstGeom prst="rect">
            <a:avLst/>
          </a:prstGeom>
          <a:noFill/>
          <a:ln>
            <a:noFill/>
          </a:ln>
        </p:spPr>
        <p:txBody>
          <a:bodyPr wrap="none" rtlCol="0">
            <a:spAutoFit/>
          </a:bodyPr>
          <a:lstStyle/>
          <a:p>
            <a:r>
              <a:rPr lang="en-US" sz="1400" dirty="0"/>
              <a:t>10</a:t>
            </a:r>
          </a:p>
        </p:txBody>
      </p:sp>
    </p:spTree>
    <p:extLst>
      <p:ext uri="{BB962C8B-B14F-4D97-AF65-F5344CB8AC3E}">
        <p14:creationId xmlns:p14="http://schemas.microsoft.com/office/powerpoint/2010/main" val="62538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989" y="1149690"/>
            <a:ext cx="3204131" cy="3600986"/>
          </a:xfrm>
          <a:prstGeom prst="rect">
            <a:avLst/>
          </a:prstGeom>
          <a:noFill/>
          <a:ln>
            <a:noFill/>
          </a:ln>
        </p:spPr>
        <p:txBody>
          <a:bodyPr wrap="square" rtlCol="0">
            <a:spAutoFit/>
          </a:bodyPr>
          <a:lstStyle/>
          <a:p>
            <a:pPr lvl="0"/>
            <a:r>
              <a:rPr lang="en-US" sz="1600" b="1" u="sng" dirty="0"/>
              <a:t>Our Tuition Fee is all Inclusive:</a:t>
            </a:r>
          </a:p>
          <a:p>
            <a:pPr lvl="0"/>
            <a:endParaRPr lang="en-US" sz="1600" b="1" u="sng" dirty="0"/>
          </a:p>
          <a:p>
            <a:pPr lvl="0"/>
            <a:r>
              <a:rPr lang="en-US" b="1" u="sng" dirty="0"/>
              <a:t>“Clean”</a:t>
            </a:r>
            <a:r>
              <a:rPr lang="en-US" sz="1600" b="1" u="sng" dirty="0"/>
              <a:t> Lodging &amp; surroundings !</a:t>
            </a:r>
            <a:endParaRPr lang="en-US" sz="1600" u="sng" dirty="0"/>
          </a:p>
          <a:p>
            <a:pPr lvl="0"/>
            <a:r>
              <a:rPr lang="en-US" sz="1200" dirty="0">
                <a:solidFill>
                  <a:prstClr val="black"/>
                </a:solidFill>
              </a:rPr>
              <a:t>Separate facilities for men and women.</a:t>
            </a:r>
          </a:p>
          <a:p>
            <a:pPr lvl="0"/>
            <a:r>
              <a:rPr lang="en-US" sz="1200" dirty="0">
                <a:solidFill>
                  <a:prstClr val="black"/>
                </a:solidFill>
              </a:rPr>
              <a:t>Available to you seven days a week.</a:t>
            </a:r>
          </a:p>
          <a:p>
            <a:pPr lvl="0"/>
            <a:endParaRPr lang="en-US" sz="1200" dirty="0">
              <a:solidFill>
                <a:prstClr val="black"/>
              </a:solidFill>
            </a:endParaRPr>
          </a:p>
          <a:p>
            <a:pPr lvl="0"/>
            <a:r>
              <a:rPr lang="en-US" sz="1200" dirty="0">
                <a:solidFill>
                  <a:prstClr val="black"/>
                </a:solidFill>
              </a:rPr>
              <a:t>You’ll need to bring things like:</a:t>
            </a:r>
          </a:p>
          <a:p>
            <a:pPr marL="171450" lvl="0" indent="-171450">
              <a:buFont typeface="Arial" panose="020B0604020202020204" pitchFamily="34" charset="0"/>
              <a:buChar char="•"/>
            </a:pPr>
            <a:r>
              <a:rPr lang="en-US" sz="1200" dirty="0">
                <a:solidFill>
                  <a:prstClr val="black"/>
                </a:solidFill>
              </a:rPr>
              <a:t>Twin sized bed linens</a:t>
            </a:r>
          </a:p>
          <a:p>
            <a:pPr marL="171450" lvl="0" indent="-171450">
              <a:buFont typeface="Arial" panose="020B0604020202020204" pitchFamily="34" charset="0"/>
              <a:buChar char="•"/>
            </a:pPr>
            <a:r>
              <a:rPr lang="en-US" sz="1200" dirty="0">
                <a:solidFill>
                  <a:prstClr val="black"/>
                </a:solidFill>
              </a:rPr>
              <a:t>Blankets, Pillows  or sleeping bag</a:t>
            </a:r>
          </a:p>
          <a:p>
            <a:pPr marL="171450" lvl="0" indent="-171450">
              <a:buFont typeface="Arial" panose="020B0604020202020204" pitchFamily="34" charset="0"/>
              <a:buChar char="•"/>
            </a:pPr>
            <a:r>
              <a:rPr lang="en-US" sz="1200" dirty="0">
                <a:solidFill>
                  <a:prstClr val="black"/>
                </a:solidFill>
              </a:rPr>
              <a:t>Personal  toiletries</a:t>
            </a:r>
          </a:p>
          <a:p>
            <a:pPr marL="171450" lvl="0" indent="-171450">
              <a:buFont typeface="Arial" panose="020B0604020202020204" pitchFamily="34" charset="0"/>
              <a:buChar char="•"/>
            </a:pPr>
            <a:r>
              <a:rPr lang="en-US" sz="1200" dirty="0">
                <a:solidFill>
                  <a:prstClr val="black"/>
                </a:solidFill>
              </a:rPr>
              <a:t>You will receive a list of  more items when you submit your deposit</a:t>
            </a:r>
          </a:p>
          <a:p>
            <a:pPr lvl="0"/>
            <a:endParaRPr lang="en-US" sz="1200" dirty="0">
              <a:solidFill>
                <a:prstClr val="black"/>
              </a:solidFill>
            </a:endParaRPr>
          </a:p>
          <a:p>
            <a:pPr lvl="0"/>
            <a:r>
              <a:rPr lang="en-US" sz="1200" dirty="0">
                <a:solidFill>
                  <a:prstClr val="black"/>
                </a:solidFill>
              </a:rPr>
              <a:t>Shops &amp; Coin Laundry are located nearby. </a:t>
            </a:r>
          </a:p>
          <a:p>
            <a:pPr marL="171450" lvl="0" indent="-171450">
              <a:buFont typeface="Arial" panose="020B0604020202020204" pitchFamily="34" charset="0"/>
              <a:buChar char="•"/>
            </a:pPr>
            <a:r>
              <a:rPr lang="en-US" sz="1200" i="1" dirty="0">
                <a:solidFill>
                  <a:prstClr val="black"/>
                </a:solidFill>
              </a:rPr>
              <a:t>No pets allowed.</a:t>
            </a:r>
          </a:p>
          <a:p>
            <a:pPr marL="171450" lvl="0" indent="-171450">
              <a:buFont typeface="Arial" panose="020B0604020202020204" pitchFamily="34" charset="0"/>
              <a:buChar char="•"/>
            </a:pPr>
            <a:r>
              <a:rPr lang="en-US" sz="1200" i="1" dirty="0">
                <a:solidFill>
                  <a:prstClr val="black"/>
                </a:solidFill>
              </a:rPr>
              <a:t>No smoking indoor any buildings.</a:t>
            </a:r>
          </a:p>
          <a:p>
            <a:pPr marL="171450" lvl="0" indent="-171450">
              <a:buFont typeface="Arial" panose="020B0604020202020204" pitchFamily="34" charset="0"/>
              <a:buChar char="•"/>
            </a:pPr>
            <a:r>
              <a:rPr lang="en-US" sz="1200" i="1" dirty="0">
                <a:solidFill>
                  <a:prstClr val="black"/>
                </a:solidFill>
              </a:rPr>
              <a:t>You will be asked to read and sign an enrollment agreement  required by the state.</a:t>
            </a:r>
          </a:p>
        </p:txBody>
      </p:sp>
      <p:sp>
        <p:nvSpPr>
          <p:cNvPr id="5" name="TextBox 4"/>
          <p:cNvSpPr txBox="1"/>
          <p:nvPr/>
        </p:nvSpPr>
        <p:spPr>
          <a:xfrm>
            <a:off x="3590279" y="1219200"/>
            <a:ext cx="2700293" cy="2554545"/>
          </a:xfrm>
          <a:prstGeom prst="rect">
            <a:avLst/>
          </a:prstGeom>
          <a:noFill/>
          <a:ln>
            <a:noFill/>
          </a:ln>
        </p:spPr>
        <p:txBody>
          <a:bodyPr wrap="square" rtlCol="0">
            <a:spAutoFit/>
          </a:bodyPr>
          <a:lstStyle/>
          <a:p>
            <a:pPr lvl="0"/>
            <a:r>
              <a:rPr lang="en-US" sz="1600" b="1" u="sng" dirty="0"/>
              <a:t>AND…. home-cooked meals </a:t>
            </a:r>
            <a:r>
              <a:rPr lang="en-US" sz="1200" dirty="0">
                <a:solidFill>
                  <a:prstClr val="black"/>
                </a:solidFill>
              </a:rPr>
              <a:t>Hot breakfast &amp; Lunch  are served on class days as part of your tuition.</a:t>
            </a:r>
          </a:p>
          <a:p>
            <a:pPr lvl="0"/>
            <a:endParaRPr lang="en-US" sz="1200" dirty="0">
              <a:solidFill>
                <a:prstClr val="black"/>
              </a:solidFill>
            </a:endParaRPr>
          </a:p>
          <a:p>
            <a:pPr marL="171450" lvl="0" indent="-171450">
              <a:buFont typeface="Arial" panose="020B0604020202020204" pitchFamily="34" charset="0"/>
              <a:buChar char="•"/>
            </a:pPr>
            <a:r>
              <a:rPr lang="en-US" sz="1200" dirty="0">
                <a:solidFill>
                  <a:prstClr val="black"/>
                </a:solidFill>
              </a:rPr>
              <a:t>You will provide your own meals in the evenings and on off days (Sundays &amp; Mondays) </a:t>
            </a:r>
          </a:p>
          <a:p>
            <a:pPr lvl="0"/>
            <a:endParaRPr lang="en-US" sz="1200" dirty="0">
              <a:solidFill>
                <a:prstClr val="black"/>
              </a:solidFill>
            </a:endParaRPr>
          </a:p>
          <a:p>
            <a:pPr marL="171450" lvl="0" indent="-171450">
              <a:buFont typeface="Arial" panose="020B0604020202020204" pitchFamily="34" charset="0"/>
              <a:buChar char="•"/>
            </a:pPr>
            <a:r>
              <a:rPr lang="en-US" sz="1200" dirty="0">
                <a:solidFill>
                  <a:prstClr val="black"/>
                </a:solidFill>
              </a:rPr>
              <a:t>Grocery stores are located nearby.</a:t>
            </a:r>
          </a:p>
          <a:p>
            <a:pPr lvl="0"/>
            <a:endParaRPr lang="en-US" sz="1200" dirty="0">
              <a:solidFill>
                <a:prstClr val="black"/>
              </a:solidFill>
            </a:endParaRPr>
          </a:p>
          <a:p>
            <a:pPr marL="171450" lvl="0" indent="-171450">
              <a:buFont typeface="Arial" panose="020B0604020202020204" pitchFamily="34" charset="0"/>
              <a:buChar char="•"/>
            </a:pPr>
            <a:r>
              <a:rPr lang="en-US" sz="1200" dirty="0">
                <a:solidFill>
                  <a:prstClr val="black"/>
                </a:solidFill>
              </a:rPr>
              <a:t>A refrigerator, microwave and outdoor grill are provided for student use, along with a TV/Study room.</a:t>
            </a:r>
          </a:p>
        </p:txBody>
      </p:sp>
      <p:sp>
        <p:nvSpPr>
          <p:cNvPr id="7" name="TextBox 6"/>
          <p:cNvSpPr txBox="1"/>
          <p:nvPr/>
        </p:nvSpPr>
        <p:spPr>
          <a:xfrm>
            <a:off x="244989" y="4800565"/>
            <a:ext cx="3277050" cy="2246769"/>
          </a:xfrm>
          <a:prstGeom prst="rect">
            <a:avLst/>
          </a:prstGeom>
          <a:solidFill>
            <a:schemeClr val="bg1"/>
          </a:solidFill>
          <a:ln w="60325" cmpd="thickThin">
            <a:noFill/>
          </a:ln>
        </p:spPr>
        <p:txBody>
          <a:bodyPr wrap="square" rtlCol="0">
            <a:spAutoFit/>
          </a:bodyPr>
          <a:lstStyle/>
          <a:p>
            <a:r>
              <a:rPr lang="en-US" sz="1600" b="1" u="sng" dirty="0"/>
              <a:t>Helpful Tips</a:t>
            </a:r>
            <a:endParaRPr lang="en-US" sz="1600" dirty="0"/>
          </a:p>
          <a:p>
            <a:r>
              <a:rPr lang="en-US" sz="1200" dirty="0"/>
              <a:t>For your safety, we recommend:</a:t>
            </a:r>
          </a:p>
          <a:p>
            <a:pPr marL="171450" indent="-171450">
              <a:buFont typeface="Arial" panose="020B0604020202020204" pitchFamily="34" charset="0"/>
              <a:buChar char="•"/>
            </a:pPr>
            <a:r>
              <a:rPr lang="en-US" sz="1200" dirty="0"/>
              <a:t>Good quality, sturdy boots </a:t>
            </a:r>
          </a:p>
          <a:p>
            <a:pPr marL="171450" indent="-171450">
              <a:buFont typeface="Arial" panose="020B0604020202020204" pitchFamily="34" charset="0"/>
              <a:buChar char="•"/>
            </a:pPr>
            <a:r>
              <a:rPr lang="en-US" sz="1200" dirty="0"/>
              <a:t>A tetanus shot</a:t>
            </a:r>
          </a:p>
          <a:p>
            <a:pPr marL="171450" indent="-171450">
              <a:buFont typeface="Arial" panose="020B0604020202020204" pitchFamily="34" charset="0"/>
              <a:buChar char="•"/>
            </a:pPr>
            <a:r>
              <a:rPr lang="en-US" sz="1200" dirty="0"/>
              <a:t>Warm clothing &amp; extra boots during winter months.</a:t>
            </a:r>
          </a:p>
          <a:p>
            <a:endParaRPr lang="en-US" sz="1600" i="1" dirty="0"/>
          </a:p>
          <a:p>
            <a:r>
              <a:rPr lang="en-US" sz="1600" i="1" dirty="0"/>
              <a:t>We have indoor &amp; outdoor facilities for all-weather shoeing  and classroom activities all year’ round.</a:t>
            </a:r>
          </a:p>
        </p:txBody>
      </p:sp>
      <p:sp>
        <p:nvSpPr>
          <p:cNvPr id="9" name="Rectangle 8"/>
          <p:cNvSpPr/>
          <p:nvPr/>
        </p:nvSpPr>
        <p:spPr>
          <a:xfrm>
            <a:off x="3522039" y="3775381"/>
            <a:ext cx="2835540" cy="107721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Aharoni" panose="02010803020104030203" pitchFamily="2" charset="-79"/>
                <a:cs typeface="Aharoni" panose="02010803020104030203" pitchFamily="2" charset="-79"/>
              </a:rPr>
              <a:t>Visitors Welcome</a:t>
            </a:r>
            <a:r>
              <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Effect>
                      <a14:brightnessContrast contrast="10000"/>
                    </a14:imgEffect>
                  </a14:imgLayer>
                </a14:imgProps>
              </a:ext>
              <a:ext uri="{28A0092B-C50C-407E-A947-70E740481C1C}">
                <a14:useLocalDpi xmlns:a14="http://schemas.microsoft.com/office/drawing/2010/main" val="0"/>
              </a:ext>
            </a:extLst>
          </a:blip>
          <a:srcRect l="1629" t="66290" r="1644" b="2804"/>
          <a:stretch/>
        </p:blipFill>
        <p:spPr>
          <a:xfrm>
            <a:off x="70535" y="7322820"/>
            <a:ext cx="6711265" cy="1463040"/>
          </a:xfrm>
          <a:prstGeom prst="rect">
            <a:avLst/>
          </a:prstGeom>
          <a:ln w="73025">
            <a:solidFill>
              <a:schemeClr val="bg1"/>
            </a:solidFill>
          </a:ln>
        </p:spPr>
      </p:pic>
      <p:cxnSp>
        <p:nvCxnSpPr>
          <p:cNvPr id="14" name="Straight Connector 13"/>
          <p:cNvCxnSpPr/>
          <p:nvPr/>
        </p:nvCxnSpPr>
        <p:spPr>
          <a:xfrm>
            <a:off x="67586" y="7322820"/>
            <a:ext cx="6760067"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50055" y="7360920"/>
            <a:ext cx="0" cy="141732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6000" y="7283517"/>
            <a:ext cx="0" cy="1494723"/>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lded Corner 17"/>
          <p:cNvSpPr/>
          <p:nvPr/>
        </p:nvSpPr>
        <p:spPr>
          <a:xfrm>
            <a:off x="3606434" y="4852599"/>
            <a:ext cx="2819097" cy="2019438"/>
          </a:xfrm>
          <a:prstGeom prst="foldedCorner">
            <a:avLst/>
          </a:prstGeom>
          <a:noFill/>
          <a:ln>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Arial" panose="020B0604020202020204" pitchFamily="34" charset="0"/>
              <a:buChar char="•"/>
            </a:pPr>
            <a:endParaRPr lang="en-US" sz="1400" dirty="0">
              <a:solidFill>
                <a:prstClr val="white"/>
              </a:solidFill>
            </a:endParaRPr>
          </a:p>
          <a:p>
            <a:pPr marL="171450" lvl="0" indent="-171450">
              <a:buFont typeface="Arial" panose="020B0604020202020204" pitchFamily="34" charset="0"/>
              <a:buChar char="•"/>
            </a:pPr>
            <a:endParaRPr lang="en-US" sz="1400" dirty="0">
              <a:solidFill>
                <a:schemeClr val="tx1"/>
              </a:solidFill>
              <a:latin typeface="Aharoni" panose="02010803020104030203" pitchFamily="2" charset="-79"/>
              <a:cs typeface="Aharoni" panose="02010803020104030203" pitchFamily="2" charset="-79"/>
            </a:endParaRP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Tour our facilities</a:t>
            </a: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See classes in progress</a:t>
            </a: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Talk with current students</a:t>
            </a: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Meet the instructors</a:t>
            </a: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Owners can also learn A LOT about their horses</a:t>
            </a:r>
          </a:p>
          <a:p>
            <a:pPr lvl="0" algn="ctr"/>
            <a:r>
              <a:rPr lang="en-US" sz="1400" b="1" i="1" dirty="0">
                <a:solidFill>
                  <a:schemeClr val="tx1"/>
                </a:solidFill>
                <a:latin typeface="Aharoni" panose="02010803020104030203" pitchFamily="2" charset="-79"/>
                <a:cs typeface="Aharoni" panose="02010803020104030203" pitchFamily="2" charset="-79"/>
              </a:rPr>
              <a:t>We ask that you call  one day in advance to </a:t>
            </a:r>
          </a:p>
          <a:p>
            <a:pPr lvl="0" algn="ctr"/>
            <a:r>
              <a:rPr lang="en-US" sz="1400" b="1" i="1" dirty="0">
                <a:solidFill>
                  <a:schemeClr val="tx1"/>
                </a:solidFill>
                <a:latin typeface="Aharoni" panose="02010803020104030203" pitchFamily="2" charset="-79"/>
                <a:cs typeface="Aharoni" panose="02010803020104030203" pitchFamily="2" charset="-79"/>
              </a:rPr>
              <a:t>schedule your visit !</a:t>
            </a:r>
            <a:endParaRPr lang="en-US" sz="1400" b="1" i="1" dirty="0">
              <a:solidFill>
                <a:schemeClr val="tx1"/>
              </a:solidFill>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697" y="287545"/>
            <a:ext cx="10175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21" name="TextBox 20"/>
          <p:cNvSpPr txBox="1"/>
          <p:nvPr/>
        </p:nvSpPr>
        <p:spPr>
          <a:xfrm>
            <a:off x="404784" y="157088"/>
            <a:ext cx="3424313"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Housing &amp; Meals</a:t>
            </a:r>
          </a:p>
        </p:txBody>
      </p:sp>
      <p:sp>
        <p:nvSpPr>
          <p:cNvPr id="15" name="TextBox 14"/>
          <p:cNvSpPr txBox="1"/>
          <p:nvPr/>
        </p:nvSpPr>
        <p:spPr>
          <a:xfrm>
            <a:off x="6412068" y="90086"/>
            <a:ext cx="367408" cy="307777"/>
          </a:xfrm>
          <a:prstGeom prst="rect">
            <a:avLst/>
          </a:prstGeom>
          <a:noFill/>
          <a:ln>
            <a:noFill/>
          </a:ln>
        </p:spPr>
        <p:txBody>
          <a:bodyPr wrap="none" rtlCol="0">
            <a:spAutoFit/>
          </a:bodyPr>
          <a:lstStyle/>
          <a:p>
            <a:r>
              <a:rPr lang="en-US" sz="1400" dirty="0"/>
              <a:t>11</a:t>
            </a:r>
          </a:p>
        </p:txBody>
      </p:sp>
    </p:spTree>
    <p:extLst>
      <p:ext uri="{BB962C8B-B14F-4D97-AF65-F5344CB8AC3E}">
        <p14:creationId xmlns:p14="http://schemas.microsoft.com/office/powerpoint/2010/main" val="119943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52400" y="70997"/>
            <a:ext cx="290442" cy="10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4" rIns="91429" bIns="45714" numCol="1" anchor="ctr" anchorCtr="0" compatLnSpc="1">
            <a:prstTxWarp prst="textNoShape">
              <a:avLst/>
            </a:prstTxWarp>
            <a:spAutoFit/>
          </a:bodyPr>
          <a:lstStyle/>
          <a:p>
            <a:pPr fontAlgn="base">
              <a:spcBef>
                <a:spcPct val="0"/>
              </a:spcBef>
              <a:spcAft>
                <a:spcPct val="0"/>
              </a:spcAft>
            </a:pPr>
            <a:br>
              <a:rPr lang="en-US" altLang="en-US">
                <a:latin typeface="Arial" pitchFamily="34" charset="0"/>
                <a:cs typeface="Arial" pitchFamily="34" charset="0"/>
              </a:rPr>
            </a:br>
            <a:endParaRPr lang="en-US" altLang="en-US">
              <a:latin typeface="Arial" pitchFamily="34" charset="0"/>
              <a:cs typeface="Arial" pitchFamily="34" charset="0"/>
            </a:endParaRPr>
          </a:p>
          <a:p>
            <a:pPr eaLnBrk="0" fontAlgn="base" hangingPunct="0">
              <a:spcBef>
                <a:spcPct val="0"/>
              </a:spcBef>
              <a:spcAft>
                <a:spcPct val="0"/>
              </a:spcAft>
            </a:pPr>
            <a:r>
              <a:rPr lang="en-US" altLang="en-US" sz="1000" b="1">
                <a:solidFill>
                  <a:srgbClr val="4A478B"/>
                </a:solidFill>
                <a:latin typeface="Arial" pitchFamily="34" charset="0"/>
                <a:ea typeface="Times New Roman" pitchFamily="18" charset="0"/>
                <a:cs typeface="Arial" pitchFamily="34" charset="0"/>
              </a:rPr>
              <a:t>   </a:t>
            </a:r>
            <a:endParaRPr lang="en-US" altLang="en-US" sz="400">
              <a:latin typeface="Arial" pitchFamily="34" charset="0"/>
              <a:cs typeface="Arial" pitchFamily="34" charset="0"/>
            </a:endParaRPr>
          </a:p>
          <a:p>
            <a:pPr eaLnBrk="0" fontAlgn="base" hangingPunct="0">
              <a:spcBef>
                <a:spcPct val="0"/>
              </a:spcBef>
              <a:spcAft>
                <a:spcPct val="0"/>
              </a:spcAft>
            </a:pPr>
            <a:endParaRPr lang="en-US" altLang="en-US">
              <a:latin typeface="Arial" pitchFamily="34" charset="0"/>
              <a:cs typeface="Arial" pitchFamily="34" charset="0"/>
            </a:endParaRPr>
          </a:p>
        </p:txBody>
      </p:sp>
      <p:sp>
        <p:nvSpPr>
          <p:cNvPr id="14" name="TextBox 13"/>
          <p:cNvSpPr txBox="1"/>
          <p:nvPr/>
        </p:nvSpPr>
        <p:spPr>
          <a:xfrm>
            <a:off x="442842" y="29244"/>
            <a:ext cx="4826940"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Our Course Descriptions</a:t>
            </a:r>
          </a:p>
        </p:txBody>
      </p:sp>
      <p:sp>
        <p:nvSpPr>
          <p:cNvPr id="16" name="TextBox 15"/>
          <p:cNvSpPr txBox="1"/>
          <p:nvPr/>
        </p:nvSpPr>
        <p:spPr>
          <a:xfrm>
            <a:off x="87550" y="2570617"/>
            <a:ext cx="6674285" cy="6578712"/>
          </a:xfrm>
          <a:prstGeom prst="rect">
            <a:avLst/>
          </a:prstGeom>
          <a:noFill/>
        </p:spPr>
        <p:txBody>
          <a:bodyPr wrap="square" lIns="91429" tIns="45714" rIns="91429" bIns="45714" rtlCol="0">
            <a:spAutoFit/>
          </a:bodyPr>
          <a:lstStyle/>
          <a:p>
            <a:pPr lvl="0"/>
            <a:r>
              <a:rPr lang="en-US" sz="1400" b="1" u="sng" dirty="0">
                <a:solidFill>
                  <a:srgbClr val="C00000"/>
                </a:solidFill>
              </a:rPr>
              <a:t>We are the </a:t>
            </a:r>
            <a:r>
              <a:rPr lang="en-US" sz="1400" b="1" i="1" u="sng" dirty="0">
                <a:solidFill>
                  <a:srgbClr val="C00000"/>
                </a:solidFill>
              </a:rPr>
              <a:t>only School </a:t>
            </a:r>
            <a:r>
              <a:rPr lang="en-US" sz="1400" b="1" u="sng" dirty="0">
                <a:solidFill>
                  <a:srgbClr val="C00000"/>
                </a:solidFill>
              </a:rPr>
              <a:t>that allows a flexible class schedule like this and PROUD OF IT !</a:t>
            </a:r>
          </a:p>
          <a:p>
            <a:pPr lvl="0"/>
            <a:endParaRPr lang="en-US" sz="1050" b="1" u="sng" dirty="0"/>
          </a:p>
          <a:p>
            <a:pPr lvl="0"/>
            <a:r>
              <a:rPr lang="en-US" sz="1200" b="1" u="sng" dirty="0">
                <a:latin typeface="Arial" panose="020B0604020202020204" pitchFamily="34" charset="0"/>
                <a:cs typeface="Arial" panose="020B0604020202020204" pitchFamily="34" charset="0"/>
              </a:rPr>
              <a:t>Horseshoeing I     </a:t>
            </a:r>
            <a:r>
              <a:rPr lang="en-US" sz="1100" b="1" dirty="0">
                <a:solidFill>
                  <a:prstClr val="black"/>
                </a:solidFill>
              </a:rPr>
              <a:t>Two weeks (10 days): A great Introductory Course ! </a:t>
            </a:r>
            <a:r>
              <a:rPr lang="en-US" sz="1050" dirty="0">
                <a:solidFill>
                  <a:prstClr val="black"/>
                </a:solidFill>
              </a:rPr>
              <a:t>These are the first two weeks of all courses:  We begin with safety first,  while handling and being underneath horses. Whether you are a horse owner with a few horses, barn manager with a herd or may be considering to continue into this as a career, these first two weeks are crucial in understanding the REASON and PURPOSE of trimming, shoeing, overall hoof care and safety ! </a:t>
            </a:r>
          </a:p>
          <a:p>
            <a:pPr lvl="0"/>
            <a:r>
              <a:rPr lang="en-US" sz="1050" dirty="0">
                <a:solidFill>
                  <a:prstClr val="black"/>
                </a:solidFill>
              </a:rPr>
              <a:t>Training in class</a:t>
            </a:r>
            <a:r>
              <a:rPr lang="en-US" sz="1050" b="1" i="1" dirty="0">
                <a:solidFill>
                  <a:prstClr val="black"/>
                </a:solidFill>
              </a:rPr>
              <a:t>,  by shoeing live horses from the first day, </a:t>
            </a:r>
            <a:r>
              <a:rPr lang="en-US" sz="1050" dirty="0">
                <a:solidFill>
                  <a:prstClr val="black"/>
                </a:solidFill>
              </a:rPr>
              <a:t> learning the necessary shoe shaping and forging techniques.  (This course is NOT intended for you to go out and shoe for the public and not VA approved.) </a:t>
            </a:r>
          </a:p>
          <a:p>
            <a:pPr lvl="0"/>
            <a:endParaRPr lang="en-US" sz="1000" dirty="0">
              <a:solidFill>
                <a:prstClr val="black"/>
              </a:solidFill>
            </a:endParaRPr>
          </a:p>
          <a:p>
            <a:pPr lvl="0">
              <a:defRPr/>
            </a:pPr>
            <a:r>
              <a:rPr lang="en-US" sz="1200" b="1" u="sng" dirty="0">
                <a:latin typeface="Arial" panose="020B0604020202020204" pitchFamily="34" charset="0"/>
                <a:cs typeface="Arial" panose="020B0604020202020204" pitchFamily="34" charset="0"/>
              </a:rPr>
              <a:t>Horseshoeing II  </a:t>
            </a:r>
            <a:r>
              <a:rPr lang="en-US" sz="1100" b="1" dirty="0">
                <a:latin typeface="Arial" panose="020B0604020202020204" pitchFamily="34" charset="0"/>
                <a:cs typeface="Arial" panose="020B0604020202020204" pitchFamily="34" charset="0"/>
              </a:rPr>
              <a:t>Six Weeks (30 days</a:t>
            </a:r>
            <a:r>
              <a:rPr lang="en-US" sz="1000" dirty="0">
                <a:latin typeface="Arial" panose="020B0604020202020204" pitchFamily="34" charset="0"/>
                <a:cs typeface="Arial" panose="020B0604020202020204" pitchFamily="34" charset="0"/>
              </a:rPr>
              <a:t>): The first two plus four more. You will receive the equivalent of an eight week course in our six weeks here, allowing you to spend a shorter time away from home. You will learn how to change the horse's mode of travel caused by poor leg and hoof conformation or previous improper shoeing, how to recognize, prevent and correct lameness, in depth study of the anatomy related to proper balance and shoeing of all breeds and types of horses. You will learn to handle spoiled horses, basic horse psychology, how to set up your own business and shoeing rig, receive BUSINESS STRATEGY LECTURES, classroom time </a:t>
            </a:r>
            <a:r>
              <a:rPr lang="en-US" sz="1000" b="1" i="1" dirty="0">
                <a:latin typeface="Arial" panose="020B0604020202020204" pitchFamily="34" charset="0"/>
                <a:cs typeface="Arial" panose="020B0604020202020204" pitchFamily="34" charset="0"/>
              </a:rPr>
              <a:t>and extensive live shoeing and forging.</a:t>
            </a:r>
          </a:p>
          <a:p>
            <a:pPr lvl="0">
              <a:defRPr/>
            </a:pPr>
            <a:endParaRPr lang="en-US" sz="1000" dirty="0">
              <a:latin typeface="Arial" panose="020B0604020202020204" pitchFamily="34" charset="0"/>
              <a:cs typeface="Arial" panose="020B0604020202020204" pitchFamily="34" charset="0"/>
            </a:endParaRPr>
          </a:p>
          <a:p>
            <a:pPr lvl="0">
              <a:defRPr/>
            </a:pPr>
            <a:r>
              <a:rPr lang="en-US" sz="1200" b="1" u="sng" dirty="0">
                <a:latin typeface="Arial" panose="020B0604020202020204" pitchFamily="34" charset="0"/>
                <a:cs typeface="Arial" panose="020B0604020202020204" pitchFamily="34" charset="0"/>
              </a:rPr>
              <a:t>Horseshoeing III  </a:t>
            </a:r>
            <a:r>
              <a:rPr lang="en-US" sz="1100" b="1" dirty="0">
                <a:latin typeface="Arial" panose="020B0604020202020204" pitchFamily="34" charset="0"/>
                <a:cs typeface="Arial" panose="020B0604020202020204" pitchFamily="34" charset="0"/>
              </a:rPr>
              <a:t>Twelve Weeks (60 days</a:t>
            </a:r>
            <a:r>
              <a:rPr lang="en-US" sz="1000" dirty="0">
                <a:latin typeface="Arial" panose="020B0604020202020204" pitchFamily="34" charset="0"/>
                <a:cs typeface="Arial" panose="020B0604020202020204" pitchFamily="34" charset="0"/>
              </a:rPr>
              <a:t>): The first six plus six more. This course prepares the student further to be a professional farrier. After the six week course you will concentrate your time on perfecting your techniques with more corrective techniques, welding, lameness issues, nutrition and an excellent anatomy EFT course. Setting up your rig, more tools and business topics. You will work with the professional staff farriers with the Farriers’ National Research Center.  You will be expected to perform more physically and become better in decision making and client relationships..  </a:t>
            </a:r>
            <a:r>
              <a:rPr lang="en-US" sz="1000" i="1" dirty="0">
                <a:latin typeface="Arial" panose="020B0604020202020204" pitchFamily="34" charset="0"/>
                <a:cs typeface="Arial" panose="020B0604020202020204" pitchFamily="34" charset="0"/>
              </a:rPr>
              <a:t>We also provide </a:t>
            </a:r>
            <a:r>
              <a:rPr lang="en-US" sz="1000" i="1" u="sng" dirty="0">
                <a:latin typeface="Arial" panose="020B0604020202020204" pitchFamily="34" charset="0"/>
                <a:cs typeface="Arial" panose="020B0604020202020204" pitchFamily="34" charset="0"/>
              </a:rPr>
              <a:t>two </a:t>
            </a:r>
            <a:r>
              <a:rPr lang="en-US" sz="1000" i="1" dirty="0">
                <a:latin typeface="Arial" panose="020B0604020202020204" pitchFamily="34" charset="0"/>
                <a:cs typeface="Arial" panose="020B0604020202020204" pitchFamily="34" charset="0"/>
              </a:rPr>
              <a:t>options of tool plans for you to choose from.</a:t>
            </a:r>
            <a:endParaRPr lang="en-US" sz="1200" b="1" i="1" dirty="0">
              <a:latin typeface="Arial" panose="020B0604020202020204" pitchFamily="34" charset="0"/>
              <a:cs typeface="Arial" panose="020B0604020202020204" pitchFamily="34" charset="0"/>
            </a:endParaRPr>
          </a:p>
          <a:p>
            <a:pPr lvl="0">
              <a:defRPr/>
            </a:pPr>
            <a:endParaRPr lang="en-US" sz="1200" b="1" dirty="0">
              <a:latin typeface="Arial" panose="020B0604020202020204" pitchFamily="34" charset="0"/>
              <a:cs typeface="Arial" panose="020B0604020202020204" pitchFamily="34" charset="0"/>
            </a:endParaRPr>
          </a:p>
          <a:p>
            <a:pPr lvl="0">
              <a:defRPr/>
            </a:pPr>
            <a:r>
              <a:rPr lang="en-US" sz="1200" b="1" u="sng" dirty="0">
                <a:latin typeface="Arial" panose="020B0604020202020204" pitchFamily="34" charset="0"/>
                <a:cs typeface="Arial" panose="020B0604020202020204" pitchFamily="34" charset="0"/>
              </a:rPr>
              <a:t>Horseshoeing IV Advanced </a:t>
            </a:r>
            <a:r>
              <a:rPr lang="en-US" sz="1200" b="1"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Additional Six Weeks (30 days</a:t>
            </a:r>
            <a:r>
              <a:rPr lang="en-US" sz="1200" b="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Over and above your beginner 12 week course you can immediately enter into this course or after shoeing on your own for several months. This course offers you the opportunity to now specialize and apprentice to continue your education even further. Please see the enclosed description &amp; on line.</a:t>
            </a:r>
          </a:p>
          <a:p>
            <a:pPr lvl="0">
              <a:defRPr/>
            </a:pPr>
            <a:endParaRPr lang="en-US" sz="1000" dirty="0">
              <a:solidFill>
                <a:srgbClr val="669BCD"/>
              </a:solidFill>
              <a:latin typeface="Arial" panose="020B0604020202020204" pitchFamily="34" charset="0"/>
              <a:cs typeface="Arial" panose="020B0604020202020204" pitchFamily="34" charset="0"/>
            </a:endParaRPr>
          </a:p>
          <a:p>
            <a:pPr lvl="0"/>
            <a:r>
              <a:rPr lang="en-US" sz="1200" b="1" u="sng" dirty="0">
                <a:latin typeface="Arial" panose="020B0604020202020204" pitchFamily="34" charset="0"/>
                <a:cs typeface="Arial" panose="020B0604020202020204" pitchFamily="34" charset="0"/>
              </a:rPr>
              <a:t>Trim Class – </a:t>
            </a:r>
            <a:r>
              <a:rPr lang="en-US" sz="1100" b="1" i="1" u="sng" dirty="0">
                <a:latin typeface="Arial" panose="020B0604020202020204" pitchFamily="34" charset="0"/>
                <a:cs typeface="Arial" panose="020B0604020202020204" pitchFamily="34" charset="0"/>
              </a:rPr>
              <a:t>We are the only school to offer this for the horse owning public.</a:t>
            </a:r>
          </a:p>
          <a:p>
            <a:pPr lvl="0"/>
            <a:r>
              <a:rPr lang="en-US" sz="1000" dirty="0">
                <a:latin typeface="Arial" panose="020B0604020202020204" pitchFamily="34" charset="0"/>
                <a:cs typeface="Arial" panose="020B0604020202020204" pitchFamily="34" charset="0"/>
              </a:rPr>
              <a:t>This one/two day course is for horse owners who want </a:t>
            </a:r>
            <a:r>
              <a:rPr lang="en-US" sz="1000" b="1" i="1" dirty="0">
                <a:latin typeface="Arial" panose="020B0604020202020204" pitchFamily="34" charset="0"/>
                <a:cs typeface="Arial" panose="020B0604020202020204" pitchFamily="34" charset="0"/>
              </a:rPr>
              <a:t>to learn to trim their own by bringing their horses with them to class. </a:t>
            </a:r>
            <a:r>
              <a:rPr lang="en-US" sz="1000" dirty="0">
                <a:latin typeface="Arial" panose="020B0604020202020204" pitchFamily="34" charset="0"/>
                <a:cs typeface="Arial" panose="020B0604020202020204" pitchFamily="34" charset="0"/>
              </a:rPr>
              <a:t>You will receive the same excellent hands-on training that all students receive their first days. We are helping you, the owner, understand hoof care knowledge and horsemanship under the horse, using sharp tools,  the difference in trimming to remain barefoot vs for shoeing with safety for you both in mind. This could be your “trial” day for further education or just trim your own. </a:t>
            </a:r>
          </a:p>
          <a:p>
            <a:pPr lvl="0"/>
            <a:endParaRPr lang="en-US" sz="1000" dirty="0">
              <a:latin typeface="Arial" panose="020B0604020202020204" pitchFamily="34" charset="0"/>
              <a:cs typeface="Arial" panose="020B0604020202020204" pitchFamily="34" charset="0"/>
            </a:endParaRPr>
          </a:p>
          <a:p>
            <a:pPr lvl="0"/>
            <a:r>
              <a:rPr lang="en-US" sz="1200" b="1" u="sng" dirty="0">
                <a:latin typeface="Arial" panose="020B0604020202020204" pitchFamily="34" charset="0"/>
                <a:cs typeface="Arial" panose="020B0604020202020204" pitchFamily="34" charset="0"/>
              </a:rPr>
              <a:t>If you already have some experience </a:t>
            </a:r>
            <a:r>
              <a:rPr lang="en-US" sz="1000" b="1" dirty="0">
                <a:latin typeface="Arial" panose="020B0604020202020204" pitchFamily="34" charset="0"/>
                <a:cs typeface="Arial" panose="020B0604020202020204" pitchFamily="34" charset="0"/>
              </a:rPr>
              <a:t>trimming or shoeing, work as an apprentice, need valuable hot forge work or have been shoeing for many years you are welcome here </a:t>
            </a:r>
            <a:r>
              <a:rPr lang="en-US" sz="1000" dirty="0">
                <a:latin typeface="Arial" panose="020B0604020202020204" pitchFamily="34" charset="0"/>
                <a:cs typeface="Arial" panose="020B0604020202020204" pitchFamily="34" charset="0"/>
              </a:rPr>
              <a:t>! A visit or your first week in class will determine your length of stay as you are working at your own pace to achieve just want you need.</a:t>
            </a:r>
          </a:p>
          <a:p>
            <a:pPr lvl="0"/>
            <a:endParaRPr lang="en-US" sz="1000" dirty="0">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527" y="280188"/>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18" name="Folded Corner 17"/>
          <p:cNvSpPr/>
          <p:nvPr/>
        </p:nvSpPr>
        <p:spPr>
          <a:xfrm>
            <a:off x="4304479" y="739793"/>
            <a:ext cx="2428224" cy="1796935"/>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600" u="sng" dirty="0">
                <a:solidFill>
                  <a:schemeClr val="tx1"/>
                </a:solidFill>
                <a:latin typeface="Arial Black" panose="020B0A04020102090204" pitchFamily="34" charset="0"/>
                <a:cs typeface="Aharoni" panose="02010803020104030203" pitchFamily="2" charset="-79"/>
              </a:rPr>
              <a:t>and</a:t>
            </a:r>
          </a:p>
          <a:p>
            <a:pPr algn="ctr"/>
            <a:r>
              <a:rPr lang="en-US" sz="1600" u="sng" dirty="0">
                <a:solidFill>
                  <a:schemeClr val="tx1"/>
                </a:solidFill>
                <a:latin typeface="Arial Black" panose="020B0A04020102090204" pitchFamily="34" charset="0"/>
                <a:cs typeface="Aharoni" panose="02010803020104030203" pitchFamily="2" charset="-79"/>
              </a:rPr>
              <a:t>Saturday Only</a:t>
            </a:r>
          </a:p>
          <a:p>
            <a:pPr algn="ctr"/>
            <a:endParaRPr lang="en-US" sz="1600" u="sng" dirty="0">
              <a:solidFill>
                <a:schemeClr val="tx1"/>
              </a:solidFill>
              <a:latin typeface="Arial Black" panose="020B0A04020102090204" pitchFamily="34" charset="0"/>
              <a:cs typeface="Aharoni" panose="02010803020104030203" pitchFamily="2" charset="-79"/>
            </a:endParaRPr>
          </a:p>
          <a:p>
            <a:pPr algn="ctr"/>
            <a:r>
              <a:rPr lang="en-US" sz="1050" dirty="0">
                <a:solidFill>
                  <a:schemeClr val="tx1"/>
                </a:solidFill>
                <a:latin typeface="Arial Black" panose="020B0A04020102090204" pitchFamily="34" charset="0"/>
                <a:cs typeface="Aharoni" panose="02010803020104030203" pitchFamily="2" charset="-79"/>
              </a:rPr>
              <a:t>is described as attending only one day a week if necessary with a final goal of attending a 10 day, 30 day, or 60 day course… the same as a part-time student.</a:t>
            </a:r>
          </a:p>
        </p:txBody>
      </p:sp>
      <p:sp>
        <p:nvSpPr>
          <p:cNvPr id="17" name="Folded Corner 16"/>
          <p:cNvSpPr/>
          <p:nvPr/>
        </p:nvSpPr>
        <p:spPr>
          <a:xfrm>
            <a:off x="2219976" y="739792"/>
            <a:ext cx="2133600" cy="1796935"/>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Black" panose="020B0A04020102090204" pitchFamily="34" charset="0"/>
            </a:endParaRPr>
          </a:p>
          <a:p>
            <a:pPr lvl="0" algn="ctr" fontAlgn="base">
              <a:spcBef>
                <a:spcPct val="0"/>
              </a:spcBef>
              <a:spcAft>
                <a:spcPct val="0"/>
              </a:spcAft>
            </a:pPr>
            <a:r>
              <a:rPr lang="en-US" altLang="en-US" sz="1600" u="sng" dirty="0">
                <a:solidFill>
                  <a:schemeClr val="tx1"/>
                </a:solidFill>
                <a:latin typeface="Arial Black" panose="020B0A04020102090204" pitchFamily="34" charset="0"/>
                <a:ea typeface="Times New Roman" pitchFamily="18" charset="0"/>
                <a:cs typeface="Arial" pitchFamily="34" charset="0"/>
              </a:rPr>
              <a:t>or</a:t>
            </a:r>
          </a:p>
          <a:p>
            <a:pPr lvl="0" algn="ctr" fontAlgn="base">
              <a:spcBef>
                <a:spcPct val="0"/>
              </a:spcBef>
              <a:spcAft>
                <a:spcPct val="0"/>
              </a:spcAft>
            </a:pPr>
            <a:r>
              <a:rPr lang="en-US" altLang="en-US" sz="1600" u="sng" dirty="0">
                <a:solidFill>
                  <a:schemeClr val="tx1"/>
                </a:solidFill>
                <a:latin typeface="Arial Black" panose="020B0A04020102090204" pitchFamily="34" charset="0"/>
                <a:ea typeface="Times New Roman" pitchFamily="18" charset="0"/>
                <a:cs typeface="Arial" pitchFamily="34" charset="0"/>
              </a:rPr>
              <a:t>Part–time</a:t>
            </a:r>
          </a:p>
          <a:p>
            <a:pPr lvl="0" algn="ctr" fontAlgn="base">
              <a:spcBef>
                <a:spcPct val="0"/>
              </a:spcBef>
              <a:spcAft>
                <a:spcPct val="0"/>
              </a:spcAft>
            </a:pPr>
            <a:endParaRPr lang="en-US" altLang="en-US" sz="1600" u="sng" dirty="0">
              <a:solidFill>
                <a:schemeClr val="tx1"/>
              </a:solidFill>
              <a:latin typeface="Arial Black" panose="020B0A04020102090204" pitchFamily="34" charset="0"/>
              <a:cs typeface="Arial" pitchFamily="34" charset="0"/>
            </a:endParaRPr>
          </a:p>
          <a:p>
            <a:pPr lvl="0" algn="ctr" eaLnBrk="0" fontAlgn="base" hangingPunct="0">
              <a:spcBef>
                <a:spcPct val="0"/>
              </a:spcBef>
              <a:spcAft>
                <a:spcPct val="0"/>
              </a:spcAft>
            </a:pPr>
            <a:r>
              <a:rPr lang="en-US" altLang="en-US" sz="1050" dirty="0">
                <a:solidFill>
                  <a:schemeClr val="tx1"/>
                </a:solidFill>
                <a:latin typeface="Arial Black" panose="020B0A04020102090204" pitchFamily="34" charset="0"/>
                <a:ea typeface="Times New Roman" pitchFamily="18" charset="0"/>
                <a:cs typeface="Arial" pitchFamily="34" charset="0"/>
              </a:rPr>
              <a:t>Attend less than five days but over a longer period of time with a final goal of attending the 10 day, </a:t>
            </a:r>
            <a:endParaRPr lang="en-US" altLang="en-US" sz="1050" dirty="0">
              <a:solidFill>
                <a:schemeClr val="tx1"/>
              </a:solidFill>
              <a:latin typeface="Arial Black" panose="020B0A04020102090204" pitchFamily="34" charset="0"/>
              <a:cs typeface="Arial" pitchFamily="34" charset="0"/>
            </a:endParaRPr>
          </a:p>
          <a:p>
            <a:pPr lvl="0" algn="ctr" eaLnBrk="0" fontAlgn="base" hangingPunct="0">
              <a:spcBef>
                <a:spcPct val="0"/>
              </a:spcBef>
              <a:spcAft>
                <a:spcPct val="0"/>
              </a:spcAft>
            </a:pPr>
            <a:r>
              <a:rPr lang="en-US" altLang="en-US" sz="1050" dirty="0">
                <a:solidFill>
                  <a:schemeClr val="tx1"/>
                </a:solidFill>
                <a:latin typeface="Arial Black" panose="020B0A04020102090204" pitchFamily="34" charset="0"/>
                <a:ea typeface="Times New Roman" pitchFamily="18" charset="0"/>
                <a:cs typeface="Arial" pitchFamily="34" charset="0"/>
              </a:rPr>
              <a:t>30 day or </a:t>
            </a:r>
            <a:endParaRPr lang="en-US" altLang="en-US" sz="1050" dirty="0">
              <a:solidFill>
                <a:schemeClr val="tx1"/>
              </a:solidFill>
              <a:latin typeface="Arial Black" panose="020B0A04020102090204" pitchFamily="34" charset="0"/>
              <a:cs typeface="Arial" pitchFamily="34" charset="0"/>
            </a:endParaRPr>
          </a:p>
          <a:p>
            <a:pPr lvl="0" algn="ctr" eaLnBrk="0" fontAlgn="base" hangingPunct="0">
              <a:spcBef>
                <a:spcPct val="0"/>
              </a:spcBef>
              <a:spcAft>
                <a:spcPct val="0"/>
              </a:spcAft>
            </a:pPr>
            <a:r>
              <a:rPr lang="en-US" altLang="en-US" sz="1050" dirty="0">
                <a:solidFill>
                  <a:schemeClr val="tx1"/>
                </a:solidFill>
                <a:latin typeface="Arial Black" panose="020B0A04020102090204" pitchFamily="34" charset="0"/>
                <a:ea typeface="Times New Roman" pitchFamily="18" charset="0"/>
                <a:cs typeface="Arial" pitchFamily="34" charset="0"/>
              </a:rPr>
              <a:t>60 day course.</a:t>
            </a:r>
            <a:endParaRPr lang="en-US" altLang="en-US" sz="1050" dirty="0">
              <a:solidFill>
                <a:schemeClr val="tx1"/>
              </a:solidFill>
              <a:latin typeface="Arial Black" panose="020B0A04020102090204" pitchFamily="34" charset="0"/>
              <a:cs typeface="Arial" pitchFamily="34" charset="0"/>
            </a:endParaRPr>
          </a:p>
        </p:txBody>
      </p:sp>
      <p:sp>
        <p:nvSpPr>
          <p:cNvPr id="11" name="Folded Corner 10"/>
          <p:cNvSpPr/>
          <p:nvPr/>
        </p:nvSpPr>
        <p:spPr>
          <a:xfrm>
            <a:off x="113646" y="739791"/>
            <a:ext cx="2132556" cy="1796935"/>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600" u="sng" dirty="0">
                <a:solidFill>
                  <a:schemeClr val="tx1"/>
                </a:solidFill>
                <a:latin typeface="Arial Black" panose="020B0A04020102090204" pitchFamily="34" charset="0"/>
                <a:cs typeface="Aharoni" panose="02010803020104030203" pitchFamily="2" charset="-79"/>
              </a:rPr>
              <a:t>You may attend</a:t>
            </a:r>
          </a:p>
          <a:p>
            <a:pPr algn="ctr"/>
            <a:r>
              <a:rPr lang="en-US" sz="1600" u="sng" dirty="0">
                <a:solidFill>
                  <a:schemeClr val="tx1"/>
                </a:solidFill>
                <a:latin typeface="Arial Black" panose="020B0A04020102090204" pitchFamily="34" charset="0"/>
                <a:cs typeface="Aharoni" panose="02010803020104030203" pitchFamily="2" charset="-79"/>
              </a:rPr>
              <a:t>Full–time</a:t>
            </a:r>
          </a:p>
          <a:p>
            <a:pPr algn="ctr"/>
            <a:endParaRPr lang="en-US" sz="1600" u="sng" dirty="0">
              <a:latin typeface="Arial Black" panose="020B0A04020102090204" pitchFamily="34" charset="0"/>
              <a:cs typeface="Aharoni" panose="02010803020104030203" pitchFamily="2" charset="-79"/>
            </a:endParaRPr>
          </a:p>
          <a:p>
            <a:pPr algn="ctr"/>
            <a:r>
              <a:rPr lang="en-US" sz="1050" dirty="0">
                <a:solidFill>
                  <a:schemeClr val="tx1"/>
                </a:solidFill>
                <a:latin typeface="Arial Black" panose="020B0A04020102090204" pitchFamily="34" charset="0"/>
                <a:cs typeface="Aharoni" panose="02010803020104030203" pitchFamily="2" charset="-79"/>
              </a:rPr>
              <a:t>Attend five days a week. </a:t>
            </a:r>
          </a:p>
          <a:p>
            <a:pPr algn="ctr"/>
            <a:r>
              <a:rPr lang="en-US" sz="1050" dirty="0">
                <a:solidFill>
                  <a:schemeClr val="tx1"/>
                </a:solidFill>
                <a:latin typeface="Arial Black" panose="020B0A04020102090204" pitchFamily="34" charset="0"/>
                <a:cs typeface="Aharoni" panose="02010803020104030203" pitchFamily="2" charset="-79"/>
              </a:rPr>
              <a:t>2, 6, or 12 weeks </a:t>
            </a:r>
          </a:p>
          <a:p>
            <a:pPr algn="ctr"/>
            <a:r>
              <a:rPr lang="en-US" sz="1050" dirty="0">
                <a:solidFill>
                  <a:schemeClr val="tx1"/>
                </a:solidFill>
                <a:latin typeface="Arial Black" panose="020B0A04020102090204" pitchFamily="34" charset="0"/>
                <a:cs typeface="Aharoni" panose="02010803020104030203" pitchFamily="2" charset="-79"/>
              </a:rPr>
              <a:t>Straight through.</a:t>
            </a:r>
          </a:p>
          <a:p>
            <a:pPr algn="ctr"/>
            <a:r>
              <a:rPr lang="en-US" sz="1050" dirty="0">
                <a:solidFill>
                  <a:schemeClr val="tx1"/>
                </a:solidFill>
                <a:latin typeface="Arial Black" panose="020B0A04020102090204" pitchFamily="34" charset="0"/>
                <a:cs typeface="Aharoni" panose="02010803020104030203" pitchFamily="2" charset="-79"/>
              </a:rPr>
              <a:t>2 weeks = 10 days</a:t>
            </a:r>
          </a:p>
          <a:p>
            <a:pPr algn="ctr"/>
            <a:r>
              <a:rPr lang="en-US" sz="1050" dirty="0">
                <a:solidFill>
                  <a:schemeClr val="tx1"/>
                </a:solidFill>
                <a:latin typeface="Arial Black" panose="020B0A04020102090204" pitchFamily="34" charset="0"/>
                <a:cs typeface="Aharoni" panose="02010803020104030203" pitchFamily="2" charset="-79"/>
              </a:rPr>
              <a:t>6 weeks = 30 days</a:t>
            </a:r>
          </a:p>
          <a:p>
            <a:pPr algn="ctr"/>
            <a:r>
              <a:rPr lang="en-US" sz="1050" dirty="0">
                <a:solidFill>
                  <a:schemeClr val="tx1"/>
                </a:solidFill>
                <a:latin typeface="Arial Black" panose="020B0A04020102090204" pitchFamily="34" charset="0"/>
                <a:cs typeface="Aharoni" panose="02010803020104030203" pitchFamily="2" charset="-79"/>
              </a:rPr>
              <a:t>12 weeks = 60 days</a:t>
            </a:r>
          </a:p>
        </p:txBody>
      </p:sp>
      <p:sp>
        <p:nvSpPr>
          <p:cNvPr id="15" name="TextBox 14"/>
          <p:cNvSpPr txBox="1"/>
          <p:nvPr/>
        </p:nvSpPr>
        <p:spPr>
          <a:xfrm>
            <a:off x="117986" y="112508"/>
            <a:ext cx="367408" cy="307777"/>
          </a:xfrm>
          <a:prstGeom prst="rect">
            <a:avLst/>
          </a:prstGeom>
          <a:noFill/>
          <a:ln>
            <a:noFill/>
          </a:ln>
        </p:spPr>
        <p:txBody>
          <a:bodyPr wrap="none" rtlCol="0">
            <a:spAutoFit/>
          </a:bodyPr>
          <a:lstStyle/>
          <a:p>
            <a:r>
              <a:rPr lang="en-US" sz="1400" dirty="0"/>
              <a:t>12</a:t>
            </a:r>
          </a:p>
        </p:txBody>
      </p:sp>
    </p:spTree>
    <p:extLst>
      <p:ext uri="{BB962C8B-B14F-4D97-AF65-F5344CB8AC3E}">
        <p14:creationId xmlns:p14="http://schemas.microsoft.com/office/powerpoint/2010/main" val="1169326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52400" y="70997"/>
            <a:ext cx="290442" cy="10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4" rIns="91429" bIns="45714" numCol="1" anchor="ctr" anchorCtr="0" compatLnSpc="1">
            <a:prstTxWarp prst="textNoShape">
              <a:avLst/>
            </a:prstTxWarp>
            <a:spAutoFit/>
          </a:bodyPr>
          <a:lstStyle/>
          <a:p>
            <a:pPr fontAlgn="base">
              <a:spcBef>
                <a:spcPct val="0"/>
              </a:spcBef>
              <a:spcAft>
                <a:spcPct val="0"/>
              </a:spcAft>
            </a:pPr>
            <a:br>
              <a:rPr lang="en-US" altLang="en-US">
                <a:latin typeface="Arial" pitchFamily="34" charset="0"/>
                <a:cs typeface="Arial" pitchFamily="34" charset="0"/>
              </a:rPr>
            </a:br>
            <a:endParaRPr lang="en-US" altLang="en-US">
              <a:latin typeface="Arial" pitchFamily="34" charset="0"/>
              <a:cs typeface="Arial" pitchFamily="34" charset="0"/>
            </a:endParaRPr>
          </a:p>
          <a:p>
            <a:pPr eaLnBrk="0" fontAlgn="base" hangingPunct="0">
              <a:spcBef>
                <a:spcPct val="0"/>
              </a:spcBef>
              <a:spcAft>
                <a:spcPct val="0"/>
              </a:spcAft>
            </a:pPr>
            <a:r>
              <a:rPr lang="en-US" altLang="en-US" sz="1000" b="1">
                <a:solidFill>
                  <a:srgbClr val="4A478B"/>
                </a:solidFill>
                <a:latin typeface="Arial" pitchFamily="34" charset="0"/>
                <a:ea typeface="Times New Roman" pitchFamily="18" charset="0"/>
                <a:cs typeface="Arial" pitchFamily="34" charset="0"/>
              </a:rPr>
              <a:t>   </a:t>
            </a:r>
            <a:endParaRPr lang="en-US" altLang="en-US" sz="400">
              <a:latin typeface="Arial" pitchFamily="34" charset="0"/>
              <a:cs typeface="Arial" pitchFamily="34" charset="0"/>
            </a:endParaRPr>
          </a:p>
          <a:p>
            <a:pPr eaLnBrk="0" fontAlgn="base" hangingPunct="0">
              <a:spcBef>
                <a:spcPct val="0"/>
              </a:spcBef>
              <a:spcAft>
                <a:spcPct val="0"/>
              </a:spcAft>
            </a:pPr>
            <a:endParaRPr lang="en-US" altLang="en-US">
              <a:latin typeface="Arial" pitchFamily="34" charset="0"/>
              <a:cs typeface="Arial" pitchFamily="34" charset="0"/>
            </a:endParaRPr>
          </a:p>
        </p:txBody>
      </p:sp>
      <p:sp>
        <p:nvSpPr>
          <p:cNvPr id="14" name="TextBox 13"/>
          <p:cNvSpPr txBox="1"/>
          <p:nvPr/>
        </p:nvSpPr>
        <p:spPr>
          <a:xfrm>
            <a:off x="442842" y="29244"/>
            <a:ext cx="3693618"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Course Curriculum</a:t>
            </a:r>
          </a:p>
        </p:txBody>
      </p:sp>
      <p:sp>
        <p:nvSpPr>
          <p:cNvPr id="16" name="TextBox 15"/>
          <p:cNvSpPr txBox="1"/>
          <p:nvPr/>
        </p:nvSpPr>
        <p:spPr>
          <a:xfrm>
            <a:off x="208920" y="571500"/>
            <a:ext cx="3772131" cy="8840870"/>
          </a:xfrm>
          <a:prstGeom prst="rect">
            <a:avLst/>
          </a:prstGeom>
          <a:noFill/>
        </p:spPr>
        <p:txBody>
          <a:bodyPr wrap="square" lIns="91429" tIns="45714" rIns="91429" bIns="45714" rtlCol="0">
            <a:spAutoFit/>
          </a:bodyPr>
          <a:lstStyle/>
          <a:p>
            <a:pPr lvl="0"/>
            <a:r>
              <a:rPr lang="en-US" sz="1200" b="1" u="sng" dirty="0">
                <a:latin typeface="Arial" panose="020B0604020202020204" pitchFamily="34" charset="0"/>
                <a:cs typeface="Arial" panose="020B0604020202020204" pitchFamily="34" charset="0"/>
              </a:rPr>
              <a:t>LIVE SHOEING WITH </a:t>
            </a:r>
            <a:r>
              <a:rPr lang="en-US" sz="1200" b="1" u="sng" dirty="0"/>
              <a:t>LIVE HORSES !!   </a:t>
            </a:r>
            <a:r>
              <a:rPr lang="en-US" sz="1400" b="1" u="sng" dirty="0"/>
              <a:t>(50%)</a:t>
            </a:r>
          </a:p>
          <a:p>
            <a:pPr lvl="0"/>
            <a:r>
              <a:rPr lang="en-US" sz="1050" b="1" dirty="0">
                <a:solidFill>
                  <a:prstClr val="black"/>
                </a:solidFill>
              </a:rPr>
              <a:t>Each course begins with our “6 Steps Grammar School of Trimming and Shoeing Horses" and follows through daily on every horse.</a:t>
            </a:r>
          </a:p>
          <a:p>
            <a:r>
              <a:rPr lang="en-US" sz="1050" dirty="0">
                <a:solidFill>
                  <a:prstClr val="black"/>
                </a:solidFill>
              </a:rPr>
              <a:t>Horsemanship &amp; Horse Psychology</a:t>
            </a:r>
            <a:br>
              <a:rPr lang="en-US" sz="1050" dirty="0">
                <a:solidFill>
                  <a:prstClr val="black"/>
                </a:solidFill>
              </a:rPr>
            </a:br>
            <a:r>
              <a:rPr lang="en-US" sz="1050" dirty="0">
                <a:solidFill>
                  <a:prstClr val="black"/>
                </a:solidFill>
              </a:rPr>
              <a:t>Variety of Equine Breeds available</a:t>
            </a:r>
          </a:p>
          <a:p>
            <a:pPr lvl="0"/>
            <a:r>
              <a:rPr lang="en-US" sz="1050" dirty="0">
                <a:solidFill>
                  <a:prstClr val="black"/>
                </a:solidFill>
              </a:rPr>
              <a:t>Anatomy of the whole horse</a:t>
            </a:r>
          </a:p>
          <a:p>
            <a:pPr lvl="0"/>
            <a:r>
              <a:rPr lang="en-US" sz="1050" dirty="0">
                <a:solidFill>
                  <a:prstClr val="black"/>
                </a:solidFill>
              </a:rPr>
              <a:t>Bones of the Front and Hind Limb</a:t>
            </a:r>
          </a:p>
          <a:p>
            <a:pPr lvl="0"/>
            <a:r>
              <a:rPr lang="en-US" sz="1050" dirty="0">
                <a:solidFill>
                  <a:prstClr val="black"/>
                </a:solidFill>
              </a:rPr>
              <a:t>Hoof Structures</a:t>
            </a:r>
          </a:p>
          <a:p>
            <a:pPr lvl="0"/>
            <a:r>
              <a:rPr lang="en-US" sz="1050" dirty="0">
                <a:solidFill>
                  <a:prstClr val="black"/>
                </a:solidFill>
              </a:rPr>
              <a:t>Determining the Angle of the Hoof</a:t>
            </a:r>
          </a:p>
          <a:p>
            <a:pPr lvl="0"/>
            <a:r>
              <a:rPr lang="en-US" sz="1050" dirty="0">
                <a:solidFill>
                  <a:prstClr val="black"/>
                </a:solidFill>
              </a:rPr>
              <a:t>Shoe and Nail Sizes</a:t>
            </a:r>
          </a:p>
          <a:p>
            <a:pPr lvl="0"/>
            <a:r>
              <a:rPr lang="en-US" sz="1050" dirty="0">
                <a:solidFill>
                  <a:prstClr val="black"/>
                </a:solidFill>
              </a:rPr>
              <a:t>Serious Hoof Problems of all types</a:t>
            </a:r>
          </a:p>
          <a:p>
            <a:r>
              <a:rPr lang="en-US" sz="1050">
                <a:solidFill>
                  <a:prstClr val="black"/>
                </a:solidFill>
              </a:rPr>
              <a:t>Aging </a:t>
            </a:r>
            <a:r>
              <a:rPr lang="en-US" sz="1050" dirty="0">
                <a:solidFill>
                  <a:prstClr val="black"/>
                </a:solidFill>
              </a:rPr>
              <a:t>the Horse</a:t>
            </a:r>
          </a:p>
          <a:p>
            <a:pPr lvl="0">
              <a:defRPr/>
            </a:pPr>
            <a:r>
              <a:rPr lang="en-US" sz="1000" dirty="0">
                <a:latin typeface="Arial" panose="020B0604020202020204" pitchFamily="34" charset="0"/>
                <a:cs typeface="Arial" panose="020B0604020202020204" pitchFamily="34" charset="0"/>
              </a:rPr>
              <a:t>Properly Balancing</a:t>
            </a:r>
          </a:p>
          <a:p>
            <a:pPr lvl="0">
              <a:defRPr/>
            </a:pPr>
            <a:r>
              <a:rPr lang="en-US" sz="1000" dirty="0">
                <a:latin typeface="Arial" panose="020B0604020202020204" pitchFamily="34" charset="0"/>
                <a:cs typeface="Arial" panose="020B0604020202020204" pitchFamily="34" charset="0"/>
              </a:rPr>
              <a:t>Correctly Driving Nails</a:t>
            </a:r>
          </a:p>
          <a:p>
            <a:pPr lvl="0">
              <a:defRPr/>
            </a:pPr>
            <a:r>
              <a:rPr lang="en-US" sz="1000" dirty="0">
                <a:latin typeface="Arial" panose="020B0604020202020204" pitchFamily="34" charset="0"/>
                <a:cs typeface="Arial" panose="020B0604020202020204" pitchFamily="34" charset="0"/>
              </a:rPr>
              <a:t>Clinching Nails, Finishing</a:t>
            </a:r>
          </a:p>
          <a:p>
            <a:pPr lvl="0"/>
            <a:r>
              <a:rPr lang="en-US" sz="1000" dirty="0">
                <a:solidFill>
                  <a:prstClr val="black"/>
                </a:solidFill>
              </a:rPr>
              <a:t>Evaluating &amp; Lameness of the Hoof</a:t>
            </a:r>
          </a:p>
          <a:p>
            <a:pPr lvl="0"/>
            <a:r>
              <a:rPr lang="en-US" sz="1000" dirty="0">
                <a:solidFill>
                  <a:prstClr val="black"/>
                </a:solidFill>
              </a:rPr>
              <a:t>Traveling Problems and Correction</a:t>
            </a:r>
          </a:p>
          <a:p>
            <a:pPr lvl="0">
              <a:defRPr/>
            </a:pPr>
            <a:r>
              <a:rPr lang="en-US" sz="1000" dirty="0">
                <a:latin typeface="Arial" panose="020B0604020202020204" pitchFamily="34" charset="0"/>
                <a:cs typeface="Arial" panose="020B0604020202020204" pitchFamily="34" charset="0"/>
              </a:rPr>
              <a:t>Correct arising problems: Cracks,</a:t>
            </a:r>
          </a:p>
          <a:p>
            <a:pPr lvl="0">
              <a:defRPr/>
            </a:pPr>
            <a:r>
              <a:rPr lang="en-US" sz="1000" dirty="0">
                <a:latin typeface="Arial" panose="020B0604020202020204" pitchFamily="34" charset="0"/>
                <a:cs typeface="Arial" panose="020B0604020202020204" pitchFamily="34" charset="0"/>
              </a:rPr>
              <a:t>Splits, Hoof Loss, Bonding, Pads, </a:t>
            </a:r>
          </a:p>
          <a:p>
            <a:pPr lvl="0">
              <a:defRPr/>
            </a:pPr>
            <a:r>
              <a:rPr lang="en-US" sz="1000" dirty="0">
                <a:latin typeface="Arial" panose="020B0604020202020204" pitchFamily="34" charset="0"/>
                <a:cs typeface="Arial" panose="020B0604020202020204" pitchFamily="34" charset="0"/>
              </a:rPr>
              <a:t>Glue-on, keeping up with progress,</a:t>
            </a:r>
          </a:p>
          <a:p>
            <a:pPr lvl="0">
              <a:defRPr/>
            </a:pPr>
            <a:r>
              <a:rPr lang="en-US" sz="1000" dirty="0">
                <a:latin typeface="Arial" panose="020B0604020202020204" pitchFamily="34" charset="0"/>
                <a:cs typeface="Arial" panose="020B0604020202020204" pitchFamily="34" charset="0"/>
              </a:rPr>
              <a:t>Choosing and using the hand tools</a:t>
            </a:r>
          </a:p>
          <a:p>
            <a:pPr lvl="0">
              <a:defRPr/>
            </a:pPr>
            <a:r>
              <a:rPr lang="en-US" sz="1000" b="1" dirty="0">
                <a:latin typeface="Arial" panose="020B0604020202020204" pitchFamily="34" charset="0"/>
                <a:cs typeface="Arial" panose="020B0604020202020204" pitchFamily="34" charset="0"/>
              </a:rPr>
              <a:t>Infrared Thermal Imaging, Treadmill, Track. </a:t>
            </a:r>
            <a:r>
              <a:rPr lang="en-US" sz="1000" b="1" dirty="0" err="1">
                <a:latin typeface="Arial" panose="020B0604020202020204" pitchFamily="34" charset="0"/>
                <a:cs typeface="Arial" panose="020B0604020202020204" pitchFamily="34" charset="0"/>
              </a:rPr>
              <a:t>CaseyCam</a:t>
            </a:r>
            <a:r>
              <a:rPr lang="en-US" sz="1000" b="1" dirty="0">
                <a:latin typeface="Arial" panose="020B0604020202020204" pitchFamily="34" charset="0"/>
                <a:cs typeface="Arial" panose="020B0604020202020204" pitchFamily="34" charset="0"/>
              </a:rPr>
              <a:t> and</a:t>
            </a:r>
          </a:p>
          <a:p>
            <a:pPr lvl="0"/>
            <a:r>
              <a:rPr lang="en-US" sz="1200" b="1" dirty="0">
                <a:solidFill>
                  <a:prstClr val="black"/>
                </a:solidFill>
              </a:rPr>
              <a:t>Equine Flexion Therapy only found at this school !</a:t>
            </a:r>
          </a:p>
          <a:p>
            <a:pPr lvl="0"/>
            <a:endParaRPr lang="en-US" sz="1000" dirty="0">
              <a:solidFill>
                <a:prstClr val="black"/>
              </a:solidFill>
            </a:endParaRPr>
          </a:p>
          <a:p>
            <a:pPr lvl="0">
              <a:defRPr/>
            </a:pPr>
            <a:r>
              <a:rPr lang="en-US" sz="1200" b="1" u="sng" dirty="0">
                <a:latin typeface="Arial" panose="020B0604020202020204" pitchFamily="34" charset="0"/>
                <a:cs typeface="Arial" panose="020B0604020202020204" pitchFamily="34" charset="0"/>
              </a:rPr>
              <a:t>Shop: Gas Forge work  &amp; Blacksmithing: (40%)</a:t>
            </a:r>
          </a:p>
          <a:p>
            <a:pPr lvl="0">
              <a:defRPr/>
            </a:pPr>
            <a:r>
              <a:rPr lang="en-US" sz="1000" dirty="0">
                <a:latin typeface="Arial" panose="020B0604020202020204" pitchFamily="34" charset="0"/>
                <a:cs typeface="Arial" panose="020B0604020202020204" pitchFamily="34" charset="0"/>
              </a:rPr>
              <a:t>(referred to as Hot, cold, corrective and hand made shoes)</a:t>
            </a:r>
          </a:p>
          <a:p>
            <a:pPr>
              <a:defRPr/>
            </a:pPr>
            <a:r>
              <a:rPr lang="en-US" sz="1000" dirty="0">
                <a:latin typeface="Arial" panose="020B0604020202020204" pitchFamily="34" charset="0"/>
                <a:cs typeface="Arial" panose="020B0604020202020204" pitchFamily="34" charset="0"/>
              </a:rPr>
              <a:t>Every shoe is  “fit to the foot.”</a:t>
            </a:r>
          </a:p>
          <a:p>
            <a:pPr lvl="0">
              <a:defRPr/>
            </a:pPr>
            <a:r>
              <a:rPr lang="en-US" sz="1000" dirty="0">
                <a:latin typeface="Arial" panose="020B0604020202020204" pitchFamily="34" charset="0"/>
                <a:cs typeface="Arial" panose="020B0604020202020204" pitchFamily="34" charset="0"/>
              </a:rPr>
              <a:t>Flattening, Mounting, Centering, punching, tricks with heat, </a:t>
            </a:r>
          </a:p>
          <a:p>
            <a:pPr lvl="0">
              <a:defRPr/>
            </a:pPr>
            <a:r>
              <a:rPr lang="en-US" sz="1000" dirty="0">
                <a:latin typeface="Arial" panose="020B0604020202020204" pitchFamily="34" charset="0"/>
                <a:cs typeface="Arial" panose="020B0604020202020204" pitchFamily="34" charset="0"/>
              </a:rPr>
              <a:t>Handmade shoes of most popular styles used, steel, aluminum</a:t>
            </a:r>
          </a:p>
          <a:p>
            <a:pPr lvl="0">
              <a:defRPr/>
            </a:pPr>
            <a:r>
              <a:rPr lang="en-US" sz="1000" dirty="0">
                <a:latin typeface="Arial" panose="020B0604020202020204" pitchFamily="34" charset="0"/>
                <a:cs typeface="Arial" panose="020B0604020202020204" pitchFamily="34" charset="0"/>
              </a:rPr>
              <a:t>Cold  is shaping factory made shoes on the anvil. </a:t>
            </a:r>
          </a:p>
          <a:p>
            <a:pPr lvl="0">
              <a:defRPr/>
            </a:pPr>
            <a:r>
              <a:rPr lang="en-US" sz="1000" dirty="0">
                <a:latin typeface="Arial" panose="020B0604020202020204" pitchFamily="34" charset="0"/>
                <a:cs typeface="Arial" panose="020B0604020202020204" pitchFamily="34" charset="0"/>
              </a:rPr>
              <a:t>Hot Shoeing refers to Forge work when shaping the shoe while hot using propane gas forges and hot shoeing refers to ensuring a level flat hoof. We modify factory made (keg) shoes into corrective shoe shapes and make hand made shoes from bar stock for corrective shoeing. We use arc welding and other industrial equipment to aid and improve our skills.</a:t>
            </a:r>
            <a:endParaRPr lang="en-US" sz="1100" b="1" u="sng" dirty="0">
              <a:latin typeface="Arial" panose="020B0604020202020204" pitchFamily="34" charset="0"/>
              <a:cs typeface="Arial" panose="020B0604020202020204" pitchFamily="34" charset="0"/>
            </a:endParaRPr>
          </a:p>
          <a:p>
            <a:endParaRPr lang="en-US" sz="11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CLASSROOM</a:t>
            </a:r>
            <a:r>
              <a:rPr lang="en-US" sz="1100" b="1" u="sng" dirty="0">
                <a:latin typeface="Arial" panose="020B0604020202020204" pitchFamily="34" charset="0"/>
                <a:cs typeface="Arial" panose="020B0604020202020204" pitchFamily="34" charset="0"/>
              </a:rPr>
              <a:t>  Time (10%)</a:t>
            </a:r>
          </a:p>
          <a:p>
            <a:pPr lvl="0"/>
            <a:r>
              <a:rPr lang="en-US" sz="1100" dirty="0">
                <a:solidFill>
                  <a:prstClr val="black"/>
                </a:solidFill>
              </a:rPr>
              <a:t>Daily as needed. Study Resources</a:t>
            </a:r>
            <a:br>
              <a:rPr lang="en-US" sz="1100" dirty="0">
                <a:solidFill>
                  <a:prstClr val="black"/>
                </a:solidFill>
              </a:rPr>
            </a:br>
            <a:r>
              <a:rPr lang="en-US" sz="1100" dirty="0">
                <a:solidFill>
                  <a:prstClr val="black"/>
                </a:solidFill>
              </a:rPr>
              <a:t>available, DVD’s, Business Lectures,</a:t>
            </a:r>
            <a:br>
              <a:rPr lang="en-US" sz="1100" dirty="0">
                <a:solidFill>
                  <a:prstClr val="black"/>
                </a:solidFill>
              </a:rPr>
            </a:br>
            <a:r>
              <a:rPr lang="en-US" sz="1100" dirty="0">
                <a:solidFill>
                  <a:prstClr val="black"/>
                </a:solidFill>
              </a:rPr>
              <a:t>Guest Farriers monthly.</a:t>
            </a:r>
          </a:p>
          <a:p>
            <a:pPr lvl="0">
              <a:defRPr/>
            </a:pPr>
            <a:endParaRPr lang="en-US" sz="1200" b="1" u="sng" dirty="0">
              <a:latin typeface="Arial" panose="020B0604020202020204" pitchFamily="34" charset="0"/>
              <a:cs typeface="Arial" panose="020B0604020202020204" pitchFamily="34" charset="0"/>
            </a:endParaRPr>
          </a:p>
          <a:p>
            <a:pPr lvl="0">
              <a:defRPr/>
            </a:pPr>
            <a:r>
              <a:rPr lang="en-US" sz="1200" b="1" u="sng" dirty="0">
                <a:latin typeface="Arial" panose="020B0604020202020204" pitchFamily="34" charset="0"/>
                <a:cs typeface="Arial" panose="020B0604020202020204" pitchFamily="34" charset="0"/>
              </a:rPr>
              <a:t>TESTING: </a:t>
            </a:r>
            <a:r>
              <a:rPr lang="en-US" sz="1000" dirty="0">
                <a:latin typeface="Arial" panose="020B0604020202020204" pitchFamily="34" charset="0"/>
                <a:cs typeface="Arial" panose="020B0604020202020204" pitchFamily="34" charset="0"/>
              </a:rPr>
              <a:t>is based on all of the</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above, written &amp; orally one-on-one</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during your schooling to prepare for</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successful graduation. </a:t>
            </a:r>
          </a:p>
          <a:p>
            <a:pPr lvl="0">
              <a:defRPr/>
            </a:pPr>
            <a:endParaRPr lang="en-US" sz="1200" b="1" u="sng" dirty="0">
              <a:latin typeface="Arial" panose="020B0604020202020204" pitchFamily="34" charset="0"/>
              <a:cs typeface="Arial" panose="020B0604020202020204" pitchFamily="34" charset="0"/>
            </a:endParaRPr>
          </a:p>
          <a:p>
            <a:pPr lvl="0">
              <a:defRPr/>
            </a:pPr>
            <a:r>
              <a:rPr lang="en-US" sz="1200" b="1" u="sng" dirty="0">
                <a:latin typeface="Arial" panose="020B0604020202020204" pitchFamily="34" charset="0"/>
                <a:cs typeface="Arial" panose="020B0604020202020204" pitchFamily="34" charset="0"/>
              </a:rPr>
              <a:t>Horsemanship and SAFETY: </a:t>
            </a:r>
            <a:r>
              <a:rPr lang="en-US" sz="1000" u="sng" dirty="0">
                <a:latin typeface="Arial" panose="020B0604020202020204" pitchFamily="34" charset="0"/>
                <a:cs typeface="Arial" panose="020B0604020202020204" pitchFamily="34" charset="0"/>
              </a:rPr>
              <a:t>We highly promote and teach safety measures handling horses</a:t>
            </a:r>
            <a:r>
              <a:rPr lang="en-US" sz="1000" dirty="0">
                <a:latin typeface="Arial" panose="020B0604020202020204" pitchFamily="34" charset="0"/>
                <a:cs typeface="Arial" panose="020B0604020202020204" pitchFamily="34" charset="0"/>
              </a:rPr>
              <a:t> to avoid injuries to students or horses. Students and owners are asked to sign a liability release form. </a:t>
            </a:r>
          </a:p>
          <a:p>
            <a:pPr lvl="0"/>
            <a:endParaRPr lang="en-US" sz="1000" dirty="0">
              <a:solidFill>
                <a:srgbClr val="669BCD"/>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538" y="201493"/>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pic>
        <p:nvPicPr>
          <p:cNvPr id="20" name="Picture 19"/>
          <p:cNvPicPr/>
          <p:nvPr/>
        </p:nvPicPr>
        <p:blipFill>
          <a:blip r:embed="rId4" cstate="print">
            <a:extLst>
              <a:ext uri="{BEBA8EAE-BF5A-486C-A8C5-ECC9F3942E4B}">
                <a14:imgProps xmlns:a14="http://schemas.microsoft.com/office/drawing/2010/main">
                  <a14:imgLayer r:embed="rId5">
                    <a14:imgEffect>
                      <a14:sharpenSoften amount="33000"/>
                    </a14:imgEffect>
                  </a14:imgLayer>
                </a14:imgProps>
              </a:ext>
              <a:ext uri="{28A0092B-C50C-407E-A947-70E740481C1C}">
                <a14:useLocalDpi xmlns:a14="http://schemas.microsoft.com/office/drawing/2010/main" val="0"/>
              </a:ext>
            </a:extLst>
          </a:blip>
          <a:stretch>
            <a:fillRect/>
          </a:stretch>
        </p:blipFill>
        <p:spPr bwMode="auto">
          <a:xfrm>
            <a:off x="4223191" y="2264097"/>
            <a:ext cx="2468880" cy="1828800"/>
          </a:xfrm>
          <a:prstGeom prst="rect">
            <a:avLst/>
          </a:prstGeom>
          <a:ln>
            <a:noFill/>
          </a:ln>
          <a:effectLst/>
          <a:extLst>
            <a:ext uri="{53640926-AAD7-44D8-BBD7-CCE9431645EC}">
              <a14:shadowObscured xmlns:a14="http://schemas.microsoft.com/office/drawing/2010/main"/>
            </a:ext>
          </a:extLst>
        </p:spPr>
      </p:pic>
      <p:pic>
        <p:nvPicPr>
          <p:cNvPr id="23" name="Picture 22"/>
          <p:cNvPicPr/>
          <p:nvPr/>
        </p:nvPicPr>
        <p:blipFill rotWithShape="1">
          <a:blip r:embed="rId6" cstate="print">
            <a:extLst>
              <a:ext uri="{BEBA8EAE-BF5A-486C-A8C5-ECC9F3942E4B}">
                <a14:imgProps xmlns:a14="http://schemas.microsoft.com/office/drawing/2010/main">
                  <a14:imgLayer r:embed="rId7">
                    <a14:imgEffect>
                      <a14:sharpenSoften amount="19000"/>
                    </a14:imgEffect>
                  </a14:imgLayer>
                </a14:imgProps>
              </a:ext>
              <a:ext uri="{28A0092B-C50C-407E-A947-70E740481C1C}">
                <a14:useLocalDpi xmlns:a14="http://schemas.microsoft.com/office/drawing/2010/main" val="0"/>
              </a:ext>
            </a:extLst>
          </a:blip>
          <a:srcRect l="8484" r="36667"/>
          <a:stretch/>
        </p:blipFill>
        <p:spPr bwMode="auto">
          <a:xfrm>
            <a:off x="4438799" y="655769"/>
            <a:ext cx="1097280" cy="1554480"/>
          </a:xfrm>
          <a:prstGeom prst="rect">
            <a:avLst/>
          </a:prstGeom>
          <a:ln>
            <a:noFill/>
          </a:ln>
          <a:effectLst/>
          <a:extLst>
            <a:ext uri="{53640926-AAD7-44D8-BBD7-CCE9431645EC}">
              <a14:shadowObscured xmlns:a14="http://schemas.microsoft.com/office/drawing/2010/main"/>
            </a:ext>
          </a:extLst>
        </p:spPr>
      </p:pic>
      <p:pic>
        <p:nvPicPr>
          <p:cNvPr id="24" name="Picture 23"/>
          <p:cNvPicPr/>
          <p:nvPr/>
        </p:nvPicPr>
        <p:blipFill>
          <a:blip r:embed="rId8" cstate="print">
            <a:extLst>
              <a:ext uri="{BEBA8EAE-BF5A-486C-A8C5-ECC9F3942E4B}">
                <a14:imgProps xmlns:a14="http://schemas.microsoft.com/office/drawing/2010/main">
                  <a14:imgLayer r:embed="rId9">
                    <a14:imgEffect>
                      <a14:sharpenSoften amount="30000"/>
                    </a14:imgEffect>
                  </a14:imgLayer>
                </a14:imgProps>
              </a:ext>
              <a:ext uri="{28A0092B-C50C-407E-A947-70E740481C1C}">
                <a14:useLocalDpi xmlns:a14="http://schemas.microsoft.com/office/drawing/2010/main" val="0"/>
              </a:ext>
            </a:extLst>
          </a:blip>
          <a:stretch>
            <a:fillRect/>
          </a:stretch>
        </p:blipFill>
        <p:spPr>
          <a:xfrm>
            <a:off x="5598347" y="645722"/>
            <a:ext cx="1097280" cy="1554480"/>
          </a:xfrm>
          <a:prstGeom prst="rect">
            <a:avLst/>
          </a:prstGeom>
          <a:ln>
            <a:noFill/>
          </a:ln>
          <a:effectLst/>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24000"/>
                    </a14:imgEffect>
                  </a14:imgLayer>
                </a14:imgProps>
              </a:ext>
              <a:ext uri="{28A0092B-C50C-407E-A947-70E740481C1C}">
                <a14:useLocalDpi xmlns:a14="http://schemas.microsoft.com/office/drawing/2010/main" val="0"/>
              </a:ext>
            </a:extLst>
          </a:blip>
          <a:stretch>
            <a:fillRect/>
          </a:stretch>
        </p:blipFill>
        <p:spPr>
          <a:xfrm>
            <a:off x="2336978" y="1247539"/>
            <a:ext cx="1645920" cy="1280160"/>
          </a:xfrm>
          <a:prstGeom prst="rect">
            <a:avLst/>
          </a:prstGeom>
          <a:ln>
            <a:noFill/>
          </a:ln>
          <a:effectLst/>
        </p:spPr>
      </p:pic>
      <p:pic>
        <p:nvPicPr>
          <p:cNvPr id="25" name="Picture 24"/>
          <p:cNvPicPr/>
          <p:nvPr/>
        </p:nvPicPr>
        <p:blipFill>
          <a:blip r:embed="rId12" cstate="print">
            <a:extLst>
              <a:ext uri="{28A0092B-C50C-407E-A947-70E740481C1C}">
                <a14:useLocalDpi xmlns:a14="http://schemas.microsoft.com/office/drawing/2010/main" val="0"/>
              </a:ext>
            </a:extLst>
          </a:blip>
          <a:stretch>
            <a:fillRect/>
          </a:stretch>
        </p:blipFill>
        <p:spPr>
          <a:xfrm>
            <a:off x="4209002" y="6252936"/>
            <a:ext cx="2468880" cy="1828800"/>
          </a:xfrm>
          <a:prstGeom prst="rect">
            <a:avLst/>
          </a:prstGeom>
        </p:spPr>
      </p:pic>
      <p:pic>
        <p:nvPicPr>
          <p:cNvPr id="26" name="Picture 25"/>
          <p:cNvPicPr/>
          <p:nvPr/>
        </p:nvPicPr>
        <p:blipFill>
          <a:blip r:embed="rId13">
            <a:extLst>
              <a:ext uri="{28A0092B-C50C-407E-A947-70E740481C1C}">
                <a14:useLocalDpi xmlns:a14="http://schemas.microsoft.com/office/drawing/2010/main" val="0"/>
              </a:ext>
            </a:extLst>
          </a:blip>
          <a:stretch>
            <a:fillRect/>
          </a:stretch>
        </p:blipFill>
        <p:spPr bwMode="auto">
          <a:xfrm>
            <a:off x="4223191" y="4157377"/>
            <a:ext cx="2468880" cy="2011680"/>
          </a:xfrm>
          <a:prstGeom prst="rect">
            <a:avLst/>
          </a:prstGeom>
          <a:noFill/>
          <a:ln>
            <a:noFill/>
          </a:ln>
        </p:spPr>
      </p:pic>
      <p:pic>
        <p:nvPicPr>
          <p:cNvPr id="27" name="Picture 26"/>
          <p:cNvPicPr/>
          <p:nvPr/>
        </p:nvPicPr>
        <p:blipFill>
          <a:blip r:embed="rId14" cstate="print">
            <a:extLst>
              <a:ext uri="{BEBA8EAE-BF5A-486C-A8C5-ECC9F3942E4B}">
                <a14:imgProps xmlns:a14="http://schemas.microsoft.com/office/drawing/2010/main">
                  <a14:imgLayer r:embed="rId15">
                    <a14:imgEffect>
                      <a14:sharpenSoften amount="36000"/>
                    </a14:imgEffect>
                  </a14:imgLayer>
                </a14:imgProps>
              </a:ext>
              <a:ext uri="{28A0092B-C50C-407E-A947-70E740481C1C}">
                <a14:useLocalDpi xmlns:a14="http://schemas.microsoft.com/office/drawing/2010/main" val="0"/>
              </a:ext>
            </a:extLst>
          </a:blip>
          <a:stretch>
            <a:fillRect/>
          </a:stretch>
        </p:blipFill>
        <p:spPr>
          <a:xfrm>
            <a:off x="2333586" y="2798574"/>
            <a:ext cx="1645920" cy="1280160"/>
          </a:xfrm>
          <a:prstGeom prst="rect">
            <a:avLst/>
          </a:prstGeom>
          <a:ln>
            <a:noFill/>
          </a:ln>
          <a:effectLst/>
        </p:spPr>
      </p:pic>
      <p:pic>
        <p:nvPicPr>
          <p:cNvPr id="28" name="Picture 27"/>
          <p:cNvPicPr/>
          <p:nvPr/>
        </p:nvPicPr>
        <p:blipFill>
          <a:blip r:embed="rId16" cstate="print">
            <a:extLst>
              <a:ext uri="{BEBA8EAE-BF5A-486C-A8C5-ECC9F3942E4B}">
                <a14:imgProps xmlns:a14="http://schemas.microsoft.com/office/drawing/2010/main">
                  <a14:imgLayer r:embed="rId17">
                    <a14:imgEffect>
                      <a14:sharpenSoften amount="35000"/>
                    </a14:imgEffect>
                  </a14:imgLayer>
                </a14:imgProps>
              </a:ext>
              <a:ext uri="{28A0092B-C50C-407E-A947-70E740481C1C}">
                <a14:useLocalDpi xmlns:a14="http://schemas.microsoft.com/office/drawing/2010/main" val="0"/>
              </a:ext>
            </a:extLst>
          </a:blip>
          <a:stretch>
            <a:fillRect/>
          </a:stretch>
        </p:blipFill>
        <p:spPr>
          <a:xfrm>
            <a:off x="2320819" y="6616302"/>
            <a:ext cx="1645920" cy="1280160"/>
          </a:xfrm>
          <a:prstGeom prst="rect">
            <a:avLst/>
          </a:prstGeom>
        </p:spPr>
      </p:pic>
      <p:pic>
        <p:nvPicPr>
          <p:cNvPr id="29" name="Picture 28"/>
          <p:cNvPicPr/>
          <p:nvPr/>
        </p:nvPicPr>
        <p:blipFill rotWithShape="1">
          <a:blip r:embed="rId18" cstate="print">
            <a:extLst>
              <a:ext uri="{28A0092B-C50C-407E-A947-70E740481C1C}">
                <a14:useLocalDpi xmlns:a14="http://schemas.microsoft.com/office/drawing/2010/main" val="0"/>
              </a:ext>
            </a:extLst>
          </a:blip>
          <a:srcRect t="13636"/>
          <a:stretch/>
        </p:blipFill>
        <p:spPr bwMode="auto">
          <a:xfrm>
            <a:off x="4209002" y="8149949"/>
            <a:ext cx="1188720" cy="822960"/>
          </a:xfrm>
          <a:prstGeom prst="rect">
            <a:avLst/>
          </a:prstGeom>
          <a:ln>
            <a:noFill/>
          </a:ln>
          <a:effectLst/>
          <a:extLst>
            <a:ext uri="{53640926-AAD7-44D8-BBD7-CCE9431645EC}">
              <a14:shadowObscured xmlns:a14="http://schemas.microsoft.com/office/drawing/2010/main"/>
            </a:ext>
          </a:extLst>
        </p:spPr>
      </p:pic>
      <p:pic>
        <p:nvPicPr>
          <p:cNvPr id="30" name="Picture 29"/>
          <p:cNvPicPr/>
          <p:nvPr/>
        </p:nvPicPr>
        <p:blipFill>
          <a:blip r:embed="rId19" cstate="print">
            <a:extLst>
              <a:ext uri="{28A0092B-C50C-407E-A947-70E740481C1C}">
                <a14:useLocalDpi xmlns:a14="http://schemas.microsoft.com/office/drawing/2010/main" val="0"/>
              </a:ext>
            </a:extLst>
          </a:blip>
          <a:stretch>
            <a:fillRect/>
          </a:stretch>
        </p:blipFill>
        <p:spPr>
          <a:xfrm>
            <a:off x="5479976" y="8149949"/>
            <a:ext cx="1188720" cy="822960"/>
          </a:xfrm>
          <a:prstGeom prst="rect">
            <a:avLst/>
          </a:prstGeom>
        </p:spPr>
      </p:pic>
      <p:sp>
        <p:nvSpPr>
          <p:cNvPr id="18" name="TextBox 17"/>
          <p:cNvSpPr txBox="1"/>
          <p:nvPr/>
        </p:nvSpPr>
        <p:spPr>
          <a:xfrm>
            <a:off x="6414392" y="84882"/>
            <a:ext cx="367408" cy="307777"/>
          </a:xfrm>
          <a:prstGeom prst="rect">
            <a:avLst/>
          </a:prstGeom>
          <a:noFill/>
          <a:ln>
            <a:noFill/>
          </a:ln>
        </p:spPr>
        <p:txBody>
          <a:bodyPr wrap="none" rtlCol="0">
            <a:spAutoFit/>
          </a:bodyPr>
          <a:lstStyle/>
          <a:p>
            <a:r>
              <a:rPr lang="en-US" sz="1400" dirty="0"/>
              <a:t>13</a:t>
            </a:r>
          </a:p>
        </p:txBody>
      </p:sp>
    </p:spTree>
    <p:extLst>
      <p:ext uri="{BB962C8B-B14F-4D97-AF65-F5344CB8AC3E}">
        <p14:creationId xmlns:p14="http://schemas.microsoft.com/office/powerpoint/2010/main" val="2225794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236604" y="7620001"/>
            <a:ext cx="6422869"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23874" y="7620001"/>
            <a:ext cx="0" cy="137160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62200" y="7620001"/>
            <a:ext cx="0" cy="137160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022" y="237899"/>
            <a:ext cx="10175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21" name="TextBox 20"/>
          <p:cNvSpPr txBox="1"/>
          <p:nvPr/>
        </p:nvSpPr>
        <p:spPr>
          <a:xfrm>
            <a:off x="381000" y="104381"/>
            <a:ext cx="4176121" cy="461653"/>
          </a:xfrm>
          <a:prstGeom prst="rect">
            <a:avLst/>
          </a:prstGeom>
          <a:noFill/>
        </p:spPr>
        <p:txBody>
          <a:bodyPr wrap="none" lIns="91429" tIns="45714" rIns="91429" bIns="45714" rtlCol="0">
            <a:spAutoFit/>
          </a:bodyPr>
          <a:lstStyle/>
          <a:p>
            <a:r>
              <a:rPr lang="en-US" sz="2400" b="1" u="sng" dirty="0">
                <a:latin typeface="Aharoni" panose="02010803020104030203" pitchFamily="2" charset="-79"/>
                <a:cs typeface="Aharoni" panose="02010803020104030203" pitchFamily="2" charset="-79"/>
              </a:rPr>
              <a:t>Farrier Tools You Will Need</a:t>
            </a:r>
          </a:p>
        </p:txBody>
      </p:sp>
      <p:sp>
        <p:nvSpPr>
          <p:cNvPr id="15" name="Rectangle 14"/>
          <p:cNvSpPr/>
          <p:nvPr/>
        </p:nvSpPr>
        <p:spPr>
          <a:xfrm>
            <a:off x="53870" y="643489"/>
            <a:ext cx="6671960" cy="797462"/>
          </a:xfrm>
          <a:prstGeom prst="rect">
            <a:avLst/>
          </a:prstGeom>
        </p:spPr>
        <p:txBody>
          <a:bodyPr wrap="square">
            <a:spAutoFit/>
          </a:bodyPr>
          <a:lstStyle/>
          <a:p>
            <a:pPr eaLnBrk="0">
              <a:lnSpc>
                <a:spcPct val="111000"/>
              </a:lnSpc>
              <a:spcBef>
                <a:spcPts val="720"/>
              </a:spcBef>
              <a:spcAft>
                <a:spcPts val="180"/>
              </a:spcAft>
            </a:pPr>
            <a:r>
              <a:rPr lang="en-US" sz="1400" b="1" spc="5" dirty="0">
                <a:latin typeface="+mj-lt"/>
                <a:ea typeface="Times New Roman"/>
                <a:cs typeface="Aharoni" panose="02010803020104030203" pitchFamily="2" charset="-79"/>
              </a:rPr>
              <a:t>We provide a NEW start-up package of hand tools for purchase. </a:t>
            </a:r>
            <a:r>
              <a:rPr lang="en-US" sz="1400" spc="-40" dirty="0">
                <a:ea typeface="Times New Roman"/>
              </a:rPr>
              <a:t>We sell a variety of popular farrier brand names.</a:t>
            </a:r>
            <a:r>
              <a:rPr lang="en-US" sz="1400" b="1" spc="5" dirty="0">
                <a:latin typeface="+mj-lt"/>
                <a:ea typeface="Times New Roman"/>
                <a:cs typeface="Aharoni" panose="02010803020104030203" pitchFamily="2" charset="-79"/>
              </a:rPr>
              <a:t>   </a:t>
            </a:r>
            <a:r>
              <a:rPr lang="en-US" sz="1400" u="sng" spc="5" dirty="0">
                <a:latin typeface="+mj-lt"/>
                <a:ea typeface="Times New Roman"/>
                <a:cs typeface="Aharoni" panose="02010803020104030203" pitchFamily="2" charset="-79"/>
              </a:rPr>
              <a:t>Th</a:t>
            </a:r>
            <a:r>
              <a:rPr lang="en-US" sz="1400" u="sng" spc="-40" dirty="0">
                <a:ea typeface="Times New Roman"/>
              </a:rPr>
              <a:t>e current price list is enclosed and cost on the Application</a:t>
            </a:r>
            <a:r>
              <a:rPr lang="en-US" sz="1400" spc="-40" dirty="0">
                <a:ea typeface="Times New Roman"/>
              </a:rPr>
              <a:t>.                                                               </a:t>
            </a:r>
            <a:r>
              <a:rPr lang="en-US" sz="1200" spc="-40" dirty="0">
                <a:latin typeface="+mj-lt"/>
                <a:ea typeface="Times New Roman"/>
              </a:rPr>
              <a:t> </a:t>
            </a:r>
            <a:r>
              <a:rPr lang="en-US" sz="1400" b="1" spc="-40" dirty="0">
                <a:ea typeface="Times New Roman"/>
              </a:rPr>
              <a:t>Loaner tools </a:t>
            </a:r>
            <a:r>
              <a:rPr lang="en-US" sz="1200" b="1" spc="-40" dirty="0">
                <a:ea typeface="Times New Roman"/>
              </a:rPr>
              <a:t>are made available for a small user fee    (or bring tools you may have)    as of 3.1.2019</a:t>
            </a:r>
            <a:endParaRPr lang="en-US" sz="1200" dirty="0">
              <a:ea typeface="Times New Roman"/>
            </a:endParaRPr>
          </a:p>
        </p:txBody>
      </p:sp>
      <p:sp>
        <p:nvSpPr>
          <p:cNvPr id="22" name="Text Box 11"/>
          <p:cNvSpPr txBox="1"/>
          <p:nvPr/>
        </p:nvSpPr>
        <p:spPr>
          <a:xfrm>
            <a:off x="78138" y="1476336"/>
            <a:ext cx="1636362" cy="3768858"/>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1200" b="1" u="sng" dirty="0">
                <a:solidFill>
                  <a:srgbClr val="000000"/>
                </a:solidFill>
                <a:latin typeface="Arial" panose="020B0604020202020204" pitchFamily="34" charset="0"/>
                <a:ea typeface="Times New Roman"/>
                <a:cs typeface="Arial" panose="020B0604020202020204" pitchFamily="34" charset="0"/>
              </a:rPr>
              <a:t>2</a:t>
            </a:r>
            <a:r>
              <a:rPr lang="en-US" sz="1200" b="1" u="sng" dirty="0">
                <a:solidFill>
                  <a:srgbClr val="000000"/>
                </a:solidFill>
                <a:latin typeface="Aharoni" panose="02010803020104030203" pitchFamily="2" charset="-79"/>
                <a:ea typeface="Times New Roman"/>
                <a:cs typeface="Aharoni" panose="02010803020104030203" pitchFamily="2" charset="-79"/>
              </a:rPr>
              <a:t> Day Trim Students</a:t>
            </a:r>
            <a:endParaRPr lang="en-US" sz="1200" dirty="0">
              <a:solidFill>
                <a:srgbClr val="000000"/>
              </a:solidFill>
              <a:latin typeface="+mj-lt"/>
              <a:ea typeface="Times New Roman"/>
            </a:endParaRPr>
          </a:p>
          <a:p>
            <a:r>
              <a:rPr lang="en-US" sz="1100" b="1" dirty="0">
                <a:solidFill>
                  <a:srgbClr val="000000"/>
                </a:solidFill>
                <a:latin typeface="+mj-lt"/>
                <a:ea typeface="Times New Roman"/>
              </a:rPr>
              <a:t>are asked to purchase:</a:t>
            </a:r>
          </a:p>
          <a:p>
            <a:r>
              <a:rPr lang="en-US" sz="1100" b="1" dirty="0">
                <a:solidFill>
                  <a:srgbClr val="000000"/>
                </a:solidFill>
                <a:latin typeface="+mj-lt"/>
                <a:ea typeface="Times New Roman"/>
              </a:rPr>
              <a:t>Rasp with handle</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Knife</a:t>
            </a:r>
            <a:endParaRPr lang="en-US" sz="1200" dirty="0">
              <a:solidFill>
                <a:srgbClr val="000000"/>
              </a:solidFill>
              <a:latin typeface="+mj-lt"/>
              <a:ea typeface="Times New Roman"/>
            </a:endParaRPr>
          </a:p>
          <a:p>
            <a:r>
              <a:rPr lang="en-US" sz="1100" b="1" dirty="0">
                <a:solidFill>
                  <a:srgbClr val="000000"/>
                </a:solidFill>
                <a:latin typeface="+mj-lt"/>
                <a:ea typeface="Times New Roman"/>
              </a:rPr>
              <a:t>Wire Brush</a:t>
            </a:r>
            <a:endParaRPr lang="en-US" sz="1200" dirty="0">
              <a:solidFill>
                <a:srgbClr val="000000"/>
              </a:solidFill>
              <a:latin typeface="+mj-lt"/>
              <a:ea typeface="Times New Roman"/>
            </a:endParaRPr>
          </a:p>
          <a:p>
            <a:r>
              <a:rPr lang="en-US" sz="1100" b="1" dirty="0">
                <a:solidFill>
                  <a:srgbClr val="000000"/>
                </a:solidFill>
                <a:latin typeface="+mj-lt"/>
                <a:ea typeface="Times New Roman"/>
              </a:rPr>
              <a:t> </a:t>
            </a:r>
            <a:endParaRPr lang="en-US" sz="1200" dirty="0">
              <a:solidFill>
                <a:srgbClr val="000000"/>
              </a:solidFill>
              <a:latin typeface="+mj-lt"/>
              <a:ea typeface="Times New Roman"/>
            </a:endParaRPr>
          </a:p>
          <a:p>
            <a:r>
              <a:rPr lang="en-US" sz="1100" b="1" dirty="0">
                <a:solidFill>
                  <a:srgbClr val="000000"/>
                </a:solidFill>
                <a:latin typeface="+mj-lt"/>
                <a:ea typeface="Times New Roman"/>
              </a:rPr>
              <a:t>You may use our “loaners” or purchase:</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Nippers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Farrier Apron</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Gauge, and misc.</a:t>
            </a:r>
          </a:p>
          <a:p>
            <a:r>
              <a:rPr lang="en-US" sz="1100" b="1" i="1" dirty="0">
                <a:solidFill>
                  <a:srgbClr val="000000"/>
                </a:solidFill>
                <a:latin typeface="+mj-lt"/>
                <a:ea typeface="Times New Roman"/>
              </a:rPr>
              <a:t> </a:t>
            </a:r>
            <a:endParaRPr lang="en-US" sz="1200" dirty="0">
              <a:solidFill>
                <a:srgbClr val="000000"/>
              </a:solidFill>
              <a:latin typeface="+mj-lt"/>
              <a:ea typeface="Times New Roman"/>
            </a:endParaRPr>
          </a:p>
          <a:p>
            <a:r>
              <a:rPr lang="en-US" sz="1100" b="1" i="1" dirty="0">
                <a:solidFill>
                  <a:srgbClr val="000000"/>
                </a:solidFill>
                <a:latin typeface="+mj-lt"/>
                <a:ea typeface="Times New Roman"/>
              </a:rPr>
              <a:t>Our DVD &amp; Booklet are included in the tuition.</a:t>
            </a:r>
            <a:endParaRPr lang="en-US" sz="1200" dirty="0">
              <a:solidFill>
                <a:srgbClr val="000000"/>
              </a:solidFill>
              <a:latin typeface="+mj-lt"/>
              <a:ea typeface="Times New Roman"/>
            </a:endParaRPr>
          </a:p>
          <a:p>
            <a:endParaRPr lang="en-US" sz="1100" u="sng" dirty="0">
              <a:solidFill>
                <a:srgbClr val="000000"/>
              </a:solidFill>
              <a:latin typeface="+mj-lt"/>
              <a:ea typeface="Times New Roman"/>
            </a:endParaRPr>
          </a:p>
          <a:p>
            <a:r>
              <a:rPr lang="en-US" sz="1000" b="1" u="sng" dirty="0">
                <a:solidFill>
                  <a:srgbClr val="000000"/>
                </a:solidFill>
                <a:latin typeface="+mj-lt"/>
                <a:ea typeface="Times New Roman"/>
              </a:rPr>
              <a:t>We ask Trim Only Students</a:t>
            </a:r>
          </a:p>
          <a:p>
            <a:r>
              <a:rPr lang="en-US" sz="1000" b="1" u="sng" dirty="0">
                <a:solidFill>
                  <a:srgbClr val="000000"/>
                </a:solidFill>
                <a:latin typeface="+mj-lt"/>
                <a:ea typeface="Times New Roman"/>
              </a:rPr>
              <a:t> to bring their own horses</a:t>
            </a:r>
          </a:p>
          <a:p>
            <a:r>
              <a:rPr lang="en-US" sz="1000" b="1" u="sng" dirty="0">
                <a:solidFill>
                  <a:srgbClr val="000000"/>
                </a:solidFill>
                <a:latin typeface="+mj-lt"/>
                <a:ea typeface="Times New Roman"/>
              </a:rPr>
              <a:t> to trim ! </a:t>
            </a:r>
            <a:r>
              <a:rPr lang="en-US" sz="1000" dirty="0">
                <a:solidFill>
                  <a:srgbClr val="000000"/>
                </a:solidFill>
                <a:latin typeface="+mj-lt"/>
                <a:ea typeface="Times New Roman"/>
              </a:rPr>
              <a:t>Learn to handle and trim for your specific needs depending on the breed and activity of your horses. </a:t>
            </a:r>
          </a:p>
        </p:txBody>
      </p:sp>
      <p:sp>
        <p:nvSpPr>
          <p:cNvPr id="23" name="Text Box 13"/>
          <p:cNvSpPr txBox="1"/>
          <p:nvPr/>
        </p:nvSpPr>
        <p:spPr>
          <a:xfrm>
            <a:off x="1695534" y="1489245"/>
            <a:ext cx="1636361" cy="3768858"/>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1200" b="1" u="sng" dirty="0">
                <a:solidFill>
                  <a:srgbClr val="000000"/>
                </a:solidFill>
                <a:latin typeface="Arial" panose="020B0604020202020204" pitchFamily="34" charset="0"/>
                <a:ea typeface="Times New Roman"/>
                <a:cs typeface="Arial" panose="020B0604020202020204" pitchFamily="34" charset="0"/>
              </a:rPr>
              <a:t>2</a:t>
            </a:r>
            <a:r>
              <a:rPr lang="en-US" sz="1200" b="1" u="sng" dirty="0">
                <a:solidFill>
                  <a:srgbClr val="000000"/>
                </a:solidFill>
                <a:latin typeface="Aharoni" panose="02010803020104030203" pitchFamily="2" charset="-79"/>
                <a:ea typeface="Times New Roman"/>
                <a:cs typeface="Aharoni" panose="02010803020104030203" pitchFamily="2" charset="-79"/>
              </a:rPr>
              <a:t> Week Students</a:t>
            </a:r>
            <a:endParaRPr lang="en-US" sz="1200" dirty="0">
              <a:solidFill>
                <a:srgbClr val="000000"/>
              </a:solidFill>
              <a:latin typeface="+mj-lt"/>
              <a:ea typeface="Times New Roman"/>
            </a:endParaRPr>
          </a:p>
          <a:p>
            <a:r>
              <a:rPr lang="en-US" sz="1100" b="1" dirty="0">
                <a:solidFill>
                  <a:srgbClr val="000000"/>
                </a:solidFill>
                <a:latin typeface="+mj-lt"/>
                <a:ea typeface="Times New Roman"/>
              </a:rPr>
              <a:t>Farrier Apron</a:t>
            </a:r>
            <a:endParaRPr lang="en-US" sz="1200" dirty="0">
              <a:solidFill>
                <a:srgbClr val="000000"/>
              </a:solidFill>
              <a:latin typeface="+mj-lt"/>
              <a:ea typeface="Times New Roman"/>
            </a:endParaRPr>
          </a:p>
          <a:p>
            <a:r>
              <a:rPr lang="en-US" sz="1100" b="1" dirty="0">
                <a:solidFill>
                  <a:srgbClr val="000000"/>
                </a:solidFill>
                <a:latin typeface="+mj-lt"/>
                <a:ea typeface="Times New Roman"/>
              </a:rPr>
              <a:t>Aluminum Shoeing Box</a:t>
            </a:r>
            <a:endParaRPr lang="en-US" sz="1200" dirty="0">
              <a:solidFill>
                <a:srgbClr val="000000"/>
              </a:solidFill>
              <a:latin typeface="+mj-lt"/>
              <a:ea typeface="Times New Roman"/>
            </a:endParaRPr>
          </a:p>
          <a:p>
            <a:r>
              <a:rPr lang="en-US" sz="1100" b="1" dirty="0">
                <a:solidFill>
                  <a:srgbClr val="000000"/>
                </a:solidFill>
                <a:latin typeface="+mj-lt"/>
                <a:ea typeface="Times New Roman"/>
              </a:rPr>
              <a:t>15” or 14” Hoof Nippers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Saddle Horse Clinchers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Shoe Pullers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Clinch Cutter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14oz. Driving Hammer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36oz. Rounding Hammer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1 Rasp with Handle</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Knife</a:t>
            </a:r>
            <a:endParaRPr lang="en-US" sz="1200" dirty="0">
              <a:solidFill>
                <a:srgbClr val="000000"/>
              </a:solidFill>
              <a:latin typeface="+mj-lt"/>
              <a:ea typeface="Times New Roman"/>
            </a:endParaRPr>
          </a:p>
          <a:p>
            <a:r>
              <a:rPr lang="en-US" sz="1100" b="1" dirty="0">
                <a:solidFill>
                  <a:srgbClr val="000000"/>
                </a:solidFill>
                <a:latin typeface="+mj-lt"/>
                <a:ea typeface="Times New Roman"/>
              </a:rPr>
              <a:t>Sharpener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Crease Nail Puller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Handled Wire Brush</a:t>
            </a:r>
            <a:endParaRPr lang="en-US" sz="1200" dirty="0">
              <a:solidFill>
                <a:srgbClr val="000000"/>
              </a:solidFill>
              <a:latin typeface="+mj-lt"/>
              <a:ea typeface="Times New Roman"/>
            </a:endParaRPr>
          </a:p>
          <a:p>
            <a:r>
              <a:rPr lang="en-US" sz="1100" b="1" dirty="0">
                <a:solidFill>
                  <a:srgbClr val="000000"/>
                </a:solidFill>
                <a:latin typeface="+mj-lt"/>
                <a:ea typeface="Times New Roman"/>
              </a:rPr>
              <a:t>Center punch</a:t>
            </a:r>
            <a:endParaRPr lang="en-US" sz="1200" dirty="0">
              <a:solidFill>
                <a:srgbClr val="000000"/>
              </a:solidFill>
              <a:latin typeface="+mj-lt"/>
              <a:ea typeface="Times New Roman"/>
            </a:endParaRPr>
          </a:p>
          <a:p>
            <a:r>
              <a:rPr lang="en-US" sz="1100" b="1" dirty="0">
                <a:solidFill>
                  <a:srgbClr val="000000"/>
                </a:solidFill>
                <a:latin typeface="+mj-lt"/>
                <a:ea typeface="Times New Roman"/>
              </a:rPr>
              <a:t>Clinch Block</a:t>
            </a:r>
          </a:p>
          <a:p>
            <a:r>
              <a:rPr lang="en-US" sz="1100" b="1" dirty="0">
                <a:solidFill>
                  <a:srgbClr val="000000"/>
                </a:solidFill>
                <a:latin typeface="+mj-lt"/>
                <a:ea typeface="Times New Roman"/>
              </a:rPr>
              <a:t>Our manual</a:t>
            </a:r>
          </a:p>
          <a:p>
            <a:r>
              <a:rPr lang="en-US" sz="1100" b="1" dirty="0">
                <a:solidFill>
                  <a:srgbClr val="000000"/>
                </a:solidFill>
                <a:latin typeface="+mj-lt"/>
                <a:ea typeface="Times New Roman"/>
              </a:rPr>
              <a:t>School DVD</a:t>
            </a:r>
            <a:endParaRPr lang="en-US" sz="1200" dirty="0">
              <a:solidFill>
                <a:srgbClr val="000000"/>
              </a:solidFill>
              <a:latin typeface="+mj-lt"/>
              <a:ea typeface="Times New Roman"/>
            </a:endParaRPr>
          </a:p>
        </p:txBody>
      </p:sp>
      <p:sp>
        <p:nvSpPr>
          <p:cNvPr id="24" name="Text Box 22"/>
          <p:cNvSpPr txBox="1"/>
          <p:nvPr/>
        </p:nvSpPr>
        <p:spPr>
          <a:xfrm>
            <a:off x="3187001" y="1489245"/>
            <a:ext cx="1851021" cy="3768858"/>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1200" b="1" u="sng" dirty="0">
                <a:solidFill>
                  <a:srgbClr val="000000"/>
                </a:solidFill>
                <a:latin typeface="Arial" panose="020B0604020202020204" pitchFamily="34" charset="0"/>
                <a:ea typeface="Times New Roman"/>
                <a:cs typeface="Arial" panose="020B0604020202020204" pitchFamily="34" charset="0"/>
              </a:rPr>
              <a:t>6</a:t>
            </a:r>
            <a:r>
              <a:rPr lang="en-US" sz="1200" b="1" u="sng" dirty="0">
                <a:solidFill>
                  <a:srgbClr val="000000"/>
                </a:solidFill>
                <a:latin typeface="Aharoni" panose="02010803020104030203" pitchFamily="2" charset="-79"/>
                <a:ea typeface="Times New Roman"/>
                <a:cs typeface="Aharoni" panose="02010803020104030203" pitchFamily="2" charset="-79"/>
              </a:rPr>
              <a:t> week  &amp;  </a:t>
            </a:r>
            <a:r>
              <a:rPr lang="en-US" sz="1200" b="1" u="sng" dirty="0">
                <a:solidFill>
                  <a:srgbClr val="000000"/>
                </a:solidFill>
                <a:latin typeface="Arial" panose="020B0604020202020204" pitchFamily="34" charset="0"/>
                <a:ea typeface="Times New Roman"/>
                <a:cs typeface="Arial" panose="020B0604020202020204" pitchFamily="34" charset="0"/>
              </a:rPr>
              <a:t>12</a:t>
            </a:r>
            <a:r>
              <a:rPr lang="en-US" sz="1200" b="1" u="sng" dirty="0">
                <a:solidFill>
                  <a:srgbClr val="000000"/>
                </a:solidFill>
                <a:latin typeface="Aharoni" panose="02010803020104030203" pitchFamily="2" charset="-79"/>
                <a:ea typeface="Times New Roman"/>
                <a:cs typeface="Aharoni" panose="02010803020104030203" pitchFamily="2" charset="-79"/>
              </a:rPr>
              <a:t>  Week Students:    Option  </a:t>
            </a:r>
            <a:r>
              <a:rPr lang="en-US" sz="1200" b="1" u="sng" dirty="0">
                <a:solidFill>
                  <a:srgbClr val="000000"/>
                </a:solidFill>
                <a:latin typeface="Arial" panose="020B0604020202020204" pitchFamily="34" charset="0"/>
                <a:ea typeface="Times New Roman"/>
                <a:cs typeface="Arial" panose="020B0604020202020204" pitchFamily="34" charset="0"/>
              </a:rPr>
              <a:t>1</a:t>
            </a:r>
            <a:endParaRPr lang="en-US" sz="1200" dirty="0">
              <a:solidFill>
                <a:srgbClr val="000000"/>
              </a:solidFill>
              <a:latin typeface="Arial" panose="020B0604020202020204" pitchFamily="34" charset="0"/>
              <a:ea typeface="Times New Roman"/>
              <a:cs typeface="Arial" panose="020B0604020202020204" pitchFamily="34" charset="0"/>
            </a:endParaRPr>
          </a:p>
          <a:p>
            <a:r>
              <a:rPr lang="en-US" sz="1100" b="1" dirty="0">
                <a:solidFill>
                  <a:srgbClr val="000000"/>
                </a:solidFill>
                <a:latin typeface="+mj-lt"/>
                <a:ea typeface="Times New Roman"/>
              </a:rPr>
              <a:t>Farrier Apron</a:t>
            </a:r>
            <a:endParaRPr lang="en-US" sz="1200" dirty="0">
              <a:solidFill>
                <a:srgbClr val="000000"/>
              </a:solidFill>
              <a:latin typeface="+mj-lt"/>
              <a:ea typeface="Times New Roman"/>
            </a:endParaRPr>
          </a:p>
          <a:p>
            <a:r>
              <a:rPr lang="en-US" sz="1100" b="1" dirty="0">
                <a:solidFill>
                  <a:srgbClr val="000000"/>
                </a:solidFill>
                <a:latin typeface="+mj-lt"/>
                <a:ea typeface="Times New Roman"/>
              </a:rPr>
              <a:t>Aluminum Shoeing Box</a:t>
            </a:r>
            <a:endParaRPr lang="en-US" sz="1200" dirty="0">
              <a:solidFill>
                <a:srgbClr val="000000"/>
              </a:solidFill>
              <a:latin typeface="+mj-lt"/>
              <a:ea typeface="Times New Roman"/>
            </a:endParaRPr>
          </a:p>
          <a:p>
            <a:r>
              <a:rPr lang="en-US" sz="1100" b="1" dirty="0">
                <a:solidFill>
                  <a:srgbClr val="000000"/>
                </a:solidFill>
                <a:latin typeface="+mj-lt"/>
                <a:ea typeface="Times New Roman"/>
              </a:rPr>
              <a:t>15” or 14”  Hoof Nippers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Saddle Horse Clinchers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Shoe Pullers, Clinch Cutter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14oz. Driving Hammer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36oz. &amp; 24oz Rounding Hammers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2 Rasps with Handles</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Knife &amp; Sharpener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Clinch Block, Fire Tongs</a:t>
            </a:r>
            <a:endParaRPr lang="en-US" sz="1200" dirty="0">
              <a:solidFill>
                <a:srgbClr val="000000"/>
              </a:solidFill>
              <a:latin typeface="+mj-lt"/>
              <a:ea typeface="Times New Roman"/>
            </a:endParaRPr>
          </a:p>
          <a:p>
            <a:r>
              <a:rPr lang="en-US" sz="1100" b="1" dirty="0">
                <a:solidFill>
                  <a:srgbClr val="000000"/>
                </a:solidFill>
                <a:latin typeface="+mj-lt"/>
                <a:ea typeface="Times New Roman"/>
              </a:rPr>
              <a:t>Crease Nail Puller</a:t>
            </a:r>
          </a:p>
          <a:p>
            <a:r>
              <a:rPr lang="en-US" sz="1100" b="1" dirty="0">
                <a:solidFill>
                  <a:srgbClr val="000000"/>
                </a:solidFill>
                <a:latin typeface="+mj-lt"/>
                <a:ea typeface="Times New Roman"/>
              </a:rPr>
              <a:t>Handled Wire Brush</a:t>
            </a:r>
            <a:endParaRPr lang="en-US" sz="1200" dirty="0">
              <a:solidFill>
                <a:srgbClr val="000000"/>
              </a:solidFill>
              <a:latin typeface="+mj-lt"/>
              <a:ea typeface="Times New Roman"/>
            </a:endParaRPr>
          </a:p>
          <a:p>
            <a:r>
              <a:rPr lang="en-US" sz="1100" b="1" dirty="0">
                <a:solidFill>
                  <a:srgbClr val="000000"/>
                </a:solidFill>
                <a:latin typeface="+mj-lt"/>
                <a:ea typeface="Times New Roman"/>
              </a:rPr>
              <a:t>Center Punch, Pritchel,  </a:t>
            </a:r>
            <a:r>
              <a:rPr lang="en-US" sz="1100" b="1" dirty="0" err="1">
                <a:solidFill>
                  <a:srgbClr val="000000"/>
                </a:solidFill>
                <a:latin typeface="+mj-lt"/>
                <a:ea typeface="Times New Roman"/>
              </a:rPr>
              <a:t>Forepunch</a:t>
            </a:r>
            <a:r>
              <a:rPr lang="en-US" sz="1100" b="1" dirty="0">
                <a:solidFill>
                  <a:srgbClr val="000000"/>
                </a:solidFill>
                <a:latin typeface="+mj-lt"/>
                <a:ea typeface="Times New Roman"/>
              </a:rPr>
              <a:t> &amp; Creaser</a:t>
            </a:r>
          </a:p>
          <a:p>
            <a:r>
              <a:rPr lang="en-US" sz="1100" b="1" dirty="0">
                <a:solidFill>
                  <a:srgbClr val="000000"/>
                </a:solidFill>
                <a:latin typeface="+mj-lt"/>
                <a:ea typeface="Times New Roman"/>
              </a:rPr>
              <a:t>Hoof Gauge &amp; Divider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Our manual</a:t>
            </a:r>
          </a:p>
          <a:p>
            <a:r>
              <a:rPr lang="en-US" sz="1100" b="1" dirty="0">
                <a:solidFill>
                  <a:srgbClr val="000000"/>
                </a:solidFill>
                <a:latin typeface="+mj-lt"/>
                <a:ea typeface="Times New Roman"/>
              </a:rPr>
              <a:t>School DVDs</a:t>
            </a:r>
          </a:p>
          <a:p>
            <a:endParaRPr lang="en-US" sz="1200" b="1" u="sng" dirty="0">
              <a:solidFill>
                <a:srgbClr val="000000"/>
              </a:solidFill>
              <a:latin typeface="Arial" panose="020B0604020202020204" pitchFamily="34" charset="0"/>
              <a:ea typeface="Times New Roman"/>
              <a:cs typeface="Arial" panose="020B0604020202020204" pitchFamily="34" charset="0"/>
            </a:endParaRPr>
          </a:p>
          <a:p>
            <a:br>
              <a:rPr lang="en-US" sz="1100" b="1" dirty="0">
                <a:solidFill>
                  <a:srgbClr val="000000"/>
                </a:solidFill>
                <a:latin typeface="+mj-lt"/>
                <a:ea typeface="Times New Roman"/>
              </a:rPr>
            </a:br>
            <a:endParaRPr lang="en-US" sz="1200" b="1" dirty="0">
              <a:solidFill>
                <a:srgbClr val="000000"/>
              </a:solidFill>
              <a:latin typeface="+mj-lt"/>
              <a:ea typeface="Times New Roman"/>
            </a:endParaRPr>
          </a:p>
          <a:p>
            <a:r>
              <a:rPr lang="en-US" sz="1100" b="1" i="1" dirty="0">
                <a:solidFill>
                  <a:srgbClr val="000000"/>
                </a:solidFill>
                <a:latin typeface="Times New Roman"/>
                <a:ea typeface="Times New Roman"/>
              </a:rPr>
              <a:t> </a:t>
            </a:r>
            <a:endParaRPr lang="en-US" sz="1200" dirty="0">
              <a:solidFill>
                <a:srgbClr val="000000"/>
              </a:solidFill>
              <a:latin typeface="Times New Roman"/>
              <a:ea typeface="Times New Roman"/>
            </a:endParaRPr>
          </a:p>
        </p:txBody>
      </p:sp>
      <p:sp>
        <p:nvSpPr>
          <p:cNvPr id="2" name="TextBox 1"/>
          <p:cNvSpPr txBox="1"/>
          <p:nvPr/>
        </p:nvSpPr>
        <p:spPr>
          <a:xfrm>
            <a:off x="201918" y="5269468"/>
            <a:ext cx="6492240" cy="369332"/>
          </a:xfrm>
          <a:prstGeom prst="rect">
            <a:avLst/>
          </a:prstGeom>
          <a:noFill/>
        </p:spPr>
        <p:txBody>
          <a:bodyPr wrap="square" rtlCol="0">
            <a:spAutoFit/>
          </a:bodyPr>
          <a:lstStyle/>
          <a:p>
            <a:pPr algn="ctr"/>
            <a:r>
              <a:rPr lang="en-US" b="1" u="sng" dirty="0">
                <a:latin typeface="Aharoni" panose="02010803020104030203" pitchFamily="2" charset="-79"/>
                <a:cs typeface="Aharoni" panose="02010803020104030203" pitchFamily="2" charset="-79"/>
              </a:rPr>
              <a:t>Using &amp; Choosing your hand tools is part class </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8000" contrast="3000"/>
                    </a14:imgEffect>
                  </a14:imgLayer>
                </a14:imgProps>
              </a:ext>
              <a:ext uri="{28A0092B-C50C-407E-A947-70E740481C1C}">
                <a14:useLocalDpi xmlns:a14="http://schemas.microsoft.com/office/drawing/2010/main" val="0"/>
              </a:ext>
            </a:extLst>
          </a:blip>
          <a:srcRect b="59912"/>
          <a:stretch/>
        </p:blipFill>
        <p:spPr>
          <a:xfrm>
            <a:off x="101334" y="5638799"/>
            <a:ext cx="6694182" cy="1711579"/>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8000" contrast="3000"/>
                    </a14:imgEffect>
                  </a14:imgLayer>
                </a14:imgProps>
              </a:ext>
              <a:ext uri="{28A0092B-C50C-407E-A947-70E740481C1C}">
                <a14:useLocalDpi xmlns:a14="http://schemas.microsoft.com/office/drawing/2010/main" val="0"/>
              </a:ext>
            </a:extLst>
          </a:blip>
          <a:srcRect t="59280"/>
          <a:stretch/>
        </p:blipFill>
        <p:spPr>
          <a:xfrm>
            <a:off x="101334" y="7240186"/>
            <a:ext cx="6693408" cy="1740051"/>
          </a:xfrm>
          <a:prstGeom prst="rect">
            <a:avLst/>
          </a:prstGeom>
        </p:spPr>
      </p:pic>
      <p:sp>
        <p:nvSpPr>
          <p:cNvPr id="26" name="TextBox 25"/>
          <p:cNvSpPr txBox="1"/>
          <p:nvPr/>
        </p:nvSpPr>
        <p:spPr>
          <a:xfrm>
            <a:off x="67586" y="104381"/>
            <a:ext cx="367408" cy="307777"/>
          </a:xfrm>
          <a:prstGeom prst="rect">
            <a:avLst/>
          </a:prstGeom>
          <a:noFill/>
          <a:ln>
            <a:noFill/>
          </a:ln>
        </p:spPr>
        <p:txBody>
          <a:bodyPr wrap="none" rtlCol="0">
            <a:spAutoFit/>
          </a:bodyPr>
          <a:lstStyle/>
          <a:p>
            <a:r>
              <a:rPr lang="en-US" sz="1400" dirty="0"/>
              <a:t>14</a:t>
            </a:r>
          </a:p>
        </p:txBody>
      </p:sp>
      <p:sp>
        <p:nvSpPr>
          <p:cNvPr id="4" name="TextBox 3">
            <a:extLst>
              <a:ext uri="{FF2B5EF4-FFF2-40B4-BE49-F238E27FC236}">
                <a16:creationId xmlns:a16="http://schemas.microsoft.com/office/drawing/2014/main" id="{C23BD340-9DD2-4891-8445-327ECBFD6C62}"/>
              </a:ext>
            </a:extLst>
          </p:cNvPr>
          <p:cNvSpPr txBox="1"/>
          <p:nvPr/>
        </p:nvSpPr>
        <p:spPr>
          <a:xfrm>
            <a:off x="5038022" y="1489245"/>
            <a:ext cx="1741840" cy="3200876"/>
          </a:xfrm>
          <a:prstGeom prst="rect">
            <a:avLst/>
          </a:prstGeom>
          <a:noFill/>
          <a:ln w="28575">
            <a:solidFill>
              <a:schemeClr val="accent1"/>
            </a:solidFill>
          </a:ln>
        </p:spPr>
        <p:txBody>
          <a:bodyPr wrap="square" rtlCol="0">
            <a:spAutoFit/>
          </a:bodyPr>
          <a:lstStyle/>
          <a:p>
            <a:r>
              <a:rPr lang="en-US" sz="1200" b="1" u="sng" dirty="0">
                <a:solidFill>
                  <a:srgbClr val="000000"/>
                </a:solidFill>
                <a:latin typeface="Arial" panose="020B0604020202020204" pitchFamily="34" charset="0"/>
                <a:ea typeface="Times New Roman"/>
                <a:cs typeface="Arial" panose="020B0604020202020204" pitchFamily="34" charset="0"/>
              </a:rPr>
              <a:t>12 </a:t>
            </a:r>
            <a:r>
              <a:rPr lang="en-US" sz="1200" b="1" u="sng" dirty="0">
                <a:solidFill>
                  <a:srgbClr val="000000"/>
                </a:solidFill>
                <a:latin typeface="Aharoni" panose="02010803020104030203" pitchFamily="2" charset="-79"/>
                <a:ea typeface="Times New Roman"/>
                <a:cs typeface="Aharoni" panose="02010803020104030203" pitchFamily="2" charset="-79"/>
              </a:rPr>
              <a:t>week:  Option </a:t>
            </a:r>
            <a:r>
              <a:rPr lang="en-US" sz="1200" b="1" u="sng" dirty="0">
                <a:solidFill>
                  <a:srgbClr val="000000"/>
                </a:solidFill>
                <a:latin typeface="Arial" panose="020B0604020202020204" pitchFamily="34" charset="0"/>
                <a:ea typeface="Times New Roman"/>
                <a:cs typeface="Arial" panose="020B0604020202020204" pitchFamily="34" charset="0"/>
              </a:rPr>
              <a:t>2 </a:t>
            </a:r>
          </a:p>
          <a:p>
            <a:r>
              <a:rPr lang="en-US" sz="1200" b="1" u="sng" dirty="0">
                <a:solidFill>
                  <a:srgbClr val="000000"/>
                </a:solidFill>
                <a:latin typeface="Aharoni" panose="02010803020104030203" pitchFamily="2" charset="-79"/>
                <a:ea typeface="Times New Roman"/>
                <a:cs typeface="Aharoni" panose="02010803020104030203" pitchFamily="2" charset="-79"/>
              </a:rPr>
              <a:t>Tool Package includes all of </a:t>
            </a:r>
            <a:br>
              <a:rPr lang="en-US" sz="1200" b="1" u="sng" dirty="0">
                <a:solidFill>
                  <a:srgbClr val="000000"/>
                </a:solidFill>
                <a:latin typeface="Aharoni" panose="02010803020104030203" pitchFamily="2" charset="-79"/>
                <a:ea typeface="Times New Roman"/>
                <a:cs typeface="Aharoni" panose="02010803020104030203" pitchFamily="2" charset="-79"/>
              </a:rPr>
            </a:br>
            <a:r>
              <a:rPr lang="en-US" sz="1200" b="1" u="sng" dirty="0">
                <a:solidFill>
                  <a:srgbClr val="000000"/>
                </a:solidFill>
                <a:latin typeface="Aharoni" panose="02010803020104030203" pitchFamily="2" charset="-79"/>
                <a:ea typeface="Times New Roman"/>
                <a:cs typeface="Aharoni" panose="02010803020104030203" pitchFamily="2" charset="-79"/>
              </a:rPr>
              <a:t>option </a:t>
            </a:r>
            <a:r>
              <a:rPr lang="en-US" b="1" u="sng" dirty="0">
                <a:solidFill>
                  <a:srgbClr val="000000"/>
                </a:solidFill>
                <a:latin typeface="Aharoni" panose="02010803020104030203" pitchFamily="2" charset="-79"/>
                <a:ea typeface="Times New Roman"/>
                <a:cs typeface="Aharoni" panose="02010803020104030203" pitchFamily="2" charset="-79"/>
              </a:rPr>
              <a:t>1</a:t>
            </a:r>
            <a:r>
              <a:rPr lang="en-US" sz="1200" b="1" u="sng" dirty="0">
                <a:solidFill>
                  <a:srgbClr val="000000"/>
                </a:solidFill>
                <a:latin typeface="Aharoni" panose="02010803020104030203" pitchFamily="2" charset="-79"/>
                <a:ea typeface="Times New Roman"/>
                <a:cs typeface="Aharoni" panose="02010803020104030203" pitchFamily="2" charset="-79"/>
              </a:rPr>
              <a:t> plus:</a:t>
            </a:r>
          </a:p>
          <a:p>
            <a:endParaRPr lang="en-US" sz="1200" dirty="0">
              <a:solidFill>
                <a:srgbClr val="000000"/>
              </a:solidFill>
              <a:latin typeface="Aharoni" panose="02010803020104030203" pitchFamily="2" charset="-79"/>
              <a:cs typeface="Aharoni" panose="02010803020104030203" pitchFamily="2" charset="-79"/>
            </a:endParaRPr>
          </a:p>
          <a:p>
            <a:r>
              <a:rPr lang="en-US" sz="1200" b="1" dirty="0">
                <a:solidFill>
                  <a:srgbClr val="000000"/>
                </a:solidFill>
                <a:ea typeface="Times New Roman"/>
              </a:rPr>
              <a:t>Anvil , Stand, EFT Tools</a:t>
            </a:r>
          </a:p>
          <a:p>
            <a:endParaRPr lang="en-US" sz="1200" b="1" dirty="0">
              <a:solidFill>
                <a:srgbClr val="000000"/>
              </a:solidFill>
              <a:ea typeface="Times New Roman"/>
            </a:endParaRPr>
          </a:p>
          <a:p>
            <a:endParaRPr lang="en-US" sz="1200" b="1" u="sng" dirty="0">
              <a:solidFill>
                <a:srgbClr val="000000"/>
              </a:solidFill>
              <a:latin typeface="Arial" panose="020B0604020202020204" pitchFamily="34" charset="0"/>
              <a:ea typeface="Times New Roman"/>
              <a:cs typeface="Arial" panose="020B0604020202020204" pitchFamily="34" charset="0"/>
            </a:endParaRPr>
          </a:p>
          <a:p>
            <a:endParaRPr lang="en-US" sz="1200" b="1" u="sng" dirty="0">
              <a:solidFill>
                <a:srgbClr val="000000"/>
              </a:solidFill>
              <a:latin typeface="Arial" panose="020B0604020202020204" pitchFamily="34" charset="0"/>
              <a:ea typeface="Times New Roman"/>
              <a:cs typeface="Arial" panose="020B0604020202020204" pitchFamily="34" charset="0"/>
            </a:endParaRPr>
          </a:p>
          <a:p>
            <a:r>
              <a:rPr lang="en-US" sz="1200" b="1" u="sng" dirty="0">
                <a:solidFill>
                  <a:srgbClr val="000000"/>
                </a:solidFill>
                <a:latin typeface="Arial" panose="020B0604020202020204" pitchFamily="34" charset="0"/>
                <a:ea typeface="Times New Roman"/>
                <a:cs typeface="Arial" panose="020B0604020202020204" pitchFamily="34" charset="0"/>
              </a:rPr>
              <a:t>6 </a:t>
            </a:r>
            <a:r>
              <a:rPr lang="en-US" sz="1200" b="1" u="sng" dirty="0">
                <a:solidFill>
                  <a:srgbClr val="000000"/>
                </a:solidFill>
                <a:latin typeface="Aharoni" panose="02010803020104030203" pitchFamily="2" charset="-79"/>
                <a:ea typeface="Times New Roman"/>
                <a:cs typeface="Aharoni" panose="02010803020104030203" pitchFamily="2" charset="-79"/>
              </a:rPr>
              <a:t>week ADVANCED Course Tools:</a:t>
            </a:r>
            <a:br>
              <a:rPr lang="en-US" sz="1200" b="1" u="sng" dirty="0">
                <a:solidFill>
                  <a:srgbClr val="000000"/>
                </a:solidFill>
                <a:latin typeface="Aharoni" panose="02010803020104030203" pitchFamily="2" charset="-79"/>
                <a:ea typeface="Times New Roman"/>
                <a:cs typeface="Aharoni" panose="02010803020104030203" pitchFamily="2" charset="-79"/>
              </a:rPr>
            </a:br>
            <a:endParaRPr lang="en-US" sz="1200" b="1" u="sng" dirty="0">
              <a:solidFill>
                <a:srgbClr val="000000"/>
              </a:solidFill>
              <a:latin typeface="Aharoni" panose="02010803020104030203" pitchFamily="2" charset="-79"/>
              <a:ea typeface="Times New Roman"/>
              <a:cs typeface="Aharoni" panose="02010803020104030203" pitchFamily="2" charset="-79"/>
            </a:endParaRPr>
          </a:p>
          <a:p>
            <a:r>
              <a:rPr lang="en-US" sz="1200" b="1" dirty="0">
                <a:solidFill>
                  <a:srgbClr val="000000"/>
                </a:solidFill>
                <a:ea typeface="Times New Roman"/>
              </a:rPr>
              <a:t>Forge and  forge tools</a:t>
            </a:r>
          </a:p>
          <a:p>
            <a:endParaRPr lang="en-US" sz="1200" b="1" u="sng" dirty="0">
              <a:solidFill>
                <a:srgbClr val="000000"/>
              </a:solidFill>
              <a:latin typeface="Aharoni" panose="02010803020104030203" pitchFamily="2" charset="-79"/>
              <a:ea typeface="Times New Roman"/>
              <a:cs typeface="Aharoni" panose="02010803020104030203" pitchFamily="2" charset="-79"/>
            </a:endParaRPr>
          </a:p>
          <a:p>
            <a:endParaRPr lang="en-US" sz="1200" b="1" u="sng" dirty="0">
              <a:solidFill>
                <a:srgbClr val="000000"/>
              </a:solidFill>
              <a:latin typeface="Aharoni" panose="02010803020104030203" pitchFamily="2" charset="-79"/>
              <a:ea typeface="Times New Roman"/>
              <a:cs typeface="Aharoni" panose="02010803020104030203" pitchFamily="2" charset="-79"/>
            </a:endParaRPr>
          </a:p>
          <a:p>
            <a:endParaRPr lang="en-US" sz="800" b="1" u="sng" dirty="0">
              <a:solidFill>
                <a:srgbClr val="000000"/>
              </a:solidFill>
              <a:latin typeface="Aharoni" panose="02010803020104030203" pitchFamily="2" charset="-79"/>
              <a:cs typeface="Aharoni" panose="02010803020104030203" pitchFamily="2" charset="-79"/>
            </a:endParaRPr>
          </a:p>
          <a:p>
            <a:endParaRPr lang="en-US" sz="800" b="1" u="sng" dirty="0">
              <a:solidFill>
                <a:srgbClr val="0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9100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586" y="258363"/>
            <a:ext cx="6586198" cy="5437887"/>
          </a:xfrm>
          <a:prstGeom prst="rect">
            <a:avLst/>
          </a:prstGeom>
        </p:spPr>
        <p:txBody>
          <a:bodyPr wrap="square" lIns="91429" tIns="45714" rIns="91429" bIns="45714">
            <a:spAutoFit/>
          </a:bodyPr>
          <a:lstStyle/>
          <a:p>
            <a:pPr>
              <a:lnSpc>
                <a:spcPct val="120000"/>
              </a:lnSpc>
            </a:pPr>
            <a:r>
              <a:rPr lang="en-US" sz="2000" b="1" u="sng" spc="-30" dirty="0">
                <a:latin typeface="Aharoni" panose="02010803020104030203" pitchFamily="2" charset="-79"/>
                <a:ea typeface="Times New Roman"/>
                <a:cs typeface="Aharoni" panose="02010803020104030203" pitchFamily="2" charset="-79"/>
              </a:rPr>
              <a:t>Frequently Asked Questions</a:t>
            </a:r>
            <a:endParaRPr lang="en-US" sz="2000" u="sng" dirty="0">
              <a:latin typeface="Aharoni" panose="02010803020104030203" pitchFamily="2" charset="-79"/>
              <a:ea typeface="Times New Roman"/>
              <a:cs typeface="Aharoni" panose="02010803020104030203" pitchFamily="2" charset="-79"/>
            </a:endParaRPr>
          </a:p>
          <a:p>
            <a:pPr algn="just" fontAlgn="ctr">
              <a:lnSpc>
                <a:spcPct val="120000"/>
              </a:lnSpc>
            </a:pPr>
            <a:r>
              <a:rPr lang="en-US" sz="1200" b="1" dirty="0">
                <a:solidFill>
                  <a:srgbClr val="669BCD"/>
                </a:solidFill>
                <a:ea typeface="Times New Roman"/>
              </a:rPr>
              <a:t>Q</a:t>
            </a:r>
            <a:r>
              <a:rPr lang="en-US" sz="1400" b="1" dirty="0">
                <a:ea typeface="Times New Roman"/>
              </a:rPr>
              <a:t>:</a:t>
            </a:r>
            <a:r>
              <a:rPr lang="en-US" sz="1200" b="1" i="1" dirty="0">
                <a:solidFill>
                  <a:srgbClr val="669BCD"/>
                </a:solidFill>
                <a:ea typeface="Times New Roman"/>
              </a:rPr>
              <a:t> </a:t>
            </a:r>
            <a:r>
              <a:rPr lang="en-US" sz="1200" b="1" i="1" u="sng" dirty="0">
                <a:solidFill>
                  <a:srgbClr val="000000"/>
                </a:solidFill>
                <a:ea typeface="Times New Roman"/>
              </a:rPr>
              <a:t>I work during the week and only have weekends off. Can I attend your school only on Saturday?</a:t>
            </a:r>
            <a:endParaRPr lang="en-US" sz="1200" b="1" u="sng" dirty="0">
              <a:ea typeface="Times New Roman"/>
            </a:endParaRPr>
          </a:p>
          <a:p>
            <a:pPr algn="just" fontAlgn="ctr">
              <a:lnSpc>
                <a:spcPct val="120000"/>
              </a:lnSpc>
            </a:pPr>
            <a:r>
              <a:rPr lang="en-US" sz="1200" b="1" dirty="0">
                <a:solidFill>
                  <a:srgbClr val="669BCD"/>
                </a:solidFill>
                <a:ea typeface="Times New Roman"/>
              </a:rPr>
              <a:t>A:</a:t>
            </a:r>
            <a:r>
              <a:rPr lang="en-US" sz="1200" dirty="0">
                <a:solidFill>
                  <a:srgbClr val="669BCD"/>
                </a:solidFill>
                <a:ea typeface="Times New Roman"/>
              </a:rPr>
              <a:t> </a:t>
            </a:r>
            <a:r>
              <a:rPr lang="en-US" sz="1200" dirty="0">
                <a:solidFill>
                  <a:srgbClr val="000000"/>
                </a:solidFill>
                <a:ea typeface="Times New Roman"/>
              </a:rPr>
              <a:t>Yes, you may attend any course on the weekends until you complete the designated number of days for that particular course. After you make your initial deposit you may pay by the day.</a:t>
            </a:r>
            <a:endParaRPr lang="en-US" sz="1200" dirty="0">
              <a:ea typeface="Times New Roman"/>
            </a:endParaRPr>
          </a:p>
          <a:p>
            <a:pPr algn="just" fontAlgn="ctr">
              <a:lnSpc>
                <a:spcPct val="120000"/>
              </a:lnSpc>
            </a:pPr>
            <a:r>
              <a:rPr lang="en-US" sz="1200" b="1" dirty="0">
                <a:solidFill>
                  <a:srgbClr val="669BCD"/>
                </a:solidFill>
                <a:ea typeface="Times New Roman"/>
              </a:rPr>
              <a:t>Q</a:t>
            </a:r>
            <a:r>
              <a:rPr lang="en-US" sz="1200" b="1" i="1" dirty="0">
                <a:solidFill>
                  <a:srgbClr val="669BCD"/>
                </a:solidFill>
                <a:ea typeface="Times New Roman"/>
              </a:rPr>
              <a:t>: </a:t>
            </a:r>
            <a:r>
              <a:rPr lang="en-US" sz="1200" b="1" i="1" u="sng" dirty="0">
                <a:solidFill>
                  <a:srgbClr val="000000"/>
                </a:solidFill>
                <a:ea typeface="Times New Roman"/>
              </a:rPr>
              <a:t>I can only get 2 weeks off work now, but can get more time off later; can I split up my time in school?</a:t>
            </a:r>
            <a:endParaRPr lang="en-US" sz="1200" u="sng" dirty="0">
              <a:ea typeface="Times New Roman"/>
            </a:endParaRPr>
          </a:p>
          <a:p>
            <a:pPr algn="just" fontAlgn="ctr">
              <a:lnSpc>
                <a:spcPct val="120000"/>
              </a:lnSpc>
              <a:spcAft>
                <a:spcPts val="450"/>
              </a:spcAft>
            </a:pPr>
            <a:r>
              <a:rPr lang="en-US" sz="1200" b="1" dirty="0">
                <a:solidFill>
                  <a:srgbClr val="669BCD"/>
                </a:solidFill>
                <a:ea typeface="Times New Roman"/>
              </a:rPr>
              <a:t>A: </a:t>
            </a:r>
            <a:r>
              <a:rPr lang="en-US" sz="1200" dirty="0">
                <a:solidFill>
                  <a:srgbClr val="000000"/>
                </a:solidFill>
                <a:ea typeface="Times New Roman"/>
              </a:rPr>
              <a:t>Yes, If you have only time or finances for a two week course now, you may return at a later date and complete another four weeks for a total of six weeks and just pay the difference between the tuitions. The same goes for the 6 and 12 weeks course. You will not be starting all over again, just continuing your education. </a:t>
            </a:r>
            <a:endParaRPr lang="en-US" sz="1200" dirty="0">
              <a:ea typeface="Times New Roman"/>
            </a:endParaRPr>
          </a:p>
          <a:p>
            <a:pPr algn="just" fontAlgn="ctr">
              <a:lnSpc>
                <a:spcPct val="120000"/>
              </a:lnSpc>
            </a:pPr>
            <a:r>
              <a:rPr lang="en-US" sz="1200" b="1" dirty="0">
                <a:solidFill>
                  <a:srgbClr val="669BCD"/>
                </a:solidFill>
                <a:ea typeface="Times New Roman"/>
              </a:rPr>
              <a:t>Q: </a:t>
            </a:r>
            <a:r>
              <a:rPr lang="en-US" sz="1200" b="1" i="1" u="sng" dirty="0">
                <a:solidFill>
                  <a:srgbClr val="000000"/>
                </a:solidFill>
                <a:ea typeface="Times New Roman"/>
              </a:rPr>
              <a:t>What is the difference between the 6 and 12 week courses?</a:t>
            </a:r>
            <a:endParaRPr lang="en-US" sz="1200" u="sng" dirty="0">
              <a:ea typeface="Times New Roman"/>
            </a:endParaRPr>
          </a:p>
          <a:p>
            <a:pPr algn="just" fontAlgn="ctr">
              <a:lnSpc>
                <a:spcPct val="120000"/>
              </a:lnSpc>
            </a:pPr>
            <a:r>
              <a:rPr lang="en-US" sz="1200" b="1" dirty="0">
                <a:solidFill>
                  <a:srgbClr val="669BCD"/>
                </a:solidFill>
                <a:ea typeface="Times New Roman"/>
              </a:rPr>
              <a:t>A:</a:t>
            </a:r>
            <a:r>
              <a:rPr lang="en-US" sz="1200" dirty="0">
                <a:solidFill>
                  <a:srgbClr val="669BCD"/>
                </a:solidFill>
                <a:ea typeface="Times New Roman"/>
              </a:rPr>
              <a:t> </a:t>
            </a:r>
            <a:r>
              <a:rPr lang="en-US" sz="1200" dirty="0">
                <a:solidFill>
                  <a:srgbClr val="000000"/>
                </a:solidFill>
                <a:ea typeface="Times New Roman"/>
              </a:rPr>
              <a:t>From a student's point of view, </a:t>
            </a:r>
            <a:r>
              <a:rPr lang="en-US" sz="1200" b="1" dirty="0">
                <a:solidFill>
                  <a:srgbClr val="000000"/>
                </a:solidFill>
                <a:ea typeface="Times New Roman"/>
              </a:rPr>
              <a:t>at 6 weeks</a:t>
            </a:r>
            <a:r>
              <a:rPr lang="en-US" sz="1200" dirty="0">
                <a:solidFill>
                  <a:srgbClr val="000000"/>
                </a:solidFill>
                <a:ea typeface="Times New Roman"/>
              </a:rPr>
              <a:t> you feel you have a good grasp of shoeing, after 12 weeks you are much more confident, your blacksmithing and decision making is helping you gain more knowledge. </a:t>
            </a:r>
            <a:endParaRPr lang="en-US" sz="1200" dirty="0">
              <a:ea typeface="Times New Roman"/>
            </a:endParaRPr>
          </a:p>
          <a:p>
            <a:pPr algn="just" fontAlgn="ctr">
              <a:lnSpc>
                <a:spcPct val="120000"/>
              </a:lnSpc>
            </a:pPr>
            <a:r>
              <a:rPr lang="en-US" sz="1200" b="1" dirty="0">
                <a:solidFill>
                  <a:srgbClr val="000000"/>
                </a:solidFill>
                <a:ea typeface="Times New Roman"/>
              </a:rPr>
              <a:t>At 12 weeks, </a:t>
            </a:r>
            <a:r>
              <a:rPr lang="en-US" sz="1200" dirty="0">
                <a:solidFill>
                  <a:srgbClr val="000000"/>
                </a:solidFill>
                <a:ea typeface="Times New Roman"/>
              </a:rPr>
              <a:t>students are much more capable of catering to the “Full Service” needs of their clients. </a:t>
            </a:r>
            <a:endParaRPr lang="en-US" sz="1200" dirty="0">
              <a:ea typeface="Times New Roman"/>
            </a:endParaRPr>
          </a:p>
          <a:p>
            <a:pPr algn="just" fontAlgn="ctr">
              <a:lnSpc>
                <a:spcPct val="120000"/>
              </a:lnSpc>
            </a:pPr>
            <a:r>
              <a:rPr lang="en-US" sz="1200" dirty="0">
                <a:solidFill>
                  <a:srgbClr val="000000"/>
                </a:solidFill>
                <a:ea typeface="Times New Roman"/>
              </a:rPr>
              <a:t>In 12 weeks you have the chance to see how your work held up as you are able to critique the work when the horses you shoe return. Most horses need more than just a simple shoeing. 6 weeks student just get the tip of the iceberg when it comes to dealing with founder, white line disease, abscesses, hoof wall cracks, missing hoof wall and the opportunity to address such problems using some of the latest technologically advanced products. It is easier for a 12 week student to make the transition between shoeing in a sheltered school environment where there are plenty of people to aid you and when you are completely on your own dealing with an unruly horse, a demanding client or troubleshooting an unfamiliar shoeing situation. </a:t>
            </a:r>
            <a:endParaRPr lang="en-US" sz="1200" dirty="0">
              <a:ea typeface="Times New Roman"/>
            </a:endParaRPr>
          </a:p>
        </p:txBody>
      </p:sp>
      <p:pic>
        <p:nvPicPr>
          <p:cNvPr id="7" name="Picture 6" descr="_Pic69"/>
          <p:cNvPicPr/>
          <p:nvPr/>
        </p:nvPicPr>
        <p:blipFill rotWithShape="1">
          <a:blip r:embed="rId2" cstate="print">
            <a:extLst>
              <a:ext uri="{28A0092B-C50C-407E-A947-70E740481C1C}">
                <a14:useLocalDpi xmlns:a14="http://schemas.microsoft.com/office/drawing/2010/main" val="0"/>
              </a:ext>
            </a:extLst>
          </a:blip>
          <a:srcRect l="30724" t="26675" r="50060" b="53476"/>
          <a:stretch/>
        </p:blipFill>
        <p:spPr bwMode="auto">
          <a:xfrm>
            <a:off x="1960187" y="6128654"/>
            <a:ext cx="1463040" cy="889348"/>
          </a:xfrm>
          <a:prstGeom prst="rect">
            <a:avLst/>
          </a:prstGeom>
          <a:noFill/>
          <a:ln>
            <a:noFill/>
          </a:ln>
        </p:spPr>
      </p:pic>
      <p:pic>
        <p:nvPicPr>
          <p:cNvPr id="6" name="Picture 5" descr="_Pic69"/>
          <p:cNvPicPr/>
          <p:nvPr/>
        </p:nvPicPr>
        <p:blipFill rotWithShape="1">
          <a:blip r:embed="rId2" cstate="print">
            <a:extLst>
              <a:ext uri="{28A0092B-C50C-407E-A947-70E740481C1C}">
                <a14:useLocalDpi xmlns:a14="http://schemas.microsoft.com/office/drawing/2010/main" val="0"/>
              </a:ext>
            </a:extLst>
          </a:blip>
          <a:srcRect l="4265" t="21597" r="74997" b="58834"/>
          <a:stretch/>
        </p:blipFill>
        <p:spPr bwMode="auto">
          <a:xfrm>
            <a:off x="343143" y="6128654"/>
            <a:ext cx="1365337" cy="876822"/>
          </a:xfrm>
          <a:prstGeom prst="rect">
            <a:avLst/>
          </a:prstGeom>
          <a:noFill/>
          <a:ln>
            <a:noFill/>
          </a:ln>
        </p:spPr>
      </p:pic>
      <p:pic>
        <p:nvPicPr>
          <p:cNvPr id="8" name="Picture 7" descr="_Pic69"/>
          <p:cNvPicPr/>
          <p:nvPr/>
        </p:nvPicPr>
        <p:blipFill rotWithShape="1">
          <a:blip r:embed="rId2" cstate="print">
            <a:extLst>
              <a:ext uri="{28A0092B-C50C-407E-A947-70E740481C1C}">
                <a14:useLocalDpi xmlns:a14="http://schemas.microsoft.com/office/drawing/2010/main" val="0"/>
              </a:ext>
            </a:extLst>
          </a:blip>
          <a:srcRect l="56107" t="20315" r="25057" b="35737"/>
          <a:stretch/>
        </p:blipFill>
        <p:spPr bwMode="auto">
          <a:xfrm>
            <a:off x="4030980" y="6321892"/>
            <a:ext cx="1188720" cy="1828800"/>
          </a:xfrm>
          <a:prstGeom prst="rect">
            <a:avLst/>
          </a:prstGeom>
          <a:noFill/>
          <a:ln>
            <a:noFill/>
          </a:ln>
        </p:spPr>
      </p:pic>
      <p:pic>
        <p:nvPicPr>
          <p:cNvPr id="9" name="Picture 8" descr="_Pic69"/>
          <p:cNvPicPr/>
          <p:nvPr/>
        </p:nvPicPr>
        <p:blipFill rotWithShape="1">
          <a:blip r:embed="rId2" cstate="print">
            <a:extLst>
              <a:ext uri="{28A0092B-C50C-407E-A947-70E740481C1C}">
                <a14:useLocalDpi xmlns:a14="http://schemas.microsoft.com/office/drawing/2010/main" val="0"/>
              </a:ext>
            </a:extLst>
          </a:blip>
          <a:srcRect l="75647" t="19365" r="12937" b="54734"/>
          <a:stretch/>
        </p:blipFill>
        <p:spPr bwMode="auto">
          <a:xfrm>
            <a:off x="5257800" y="6316896"/>
            <a:ext cx="1097280" cy="1828800"/>
          </a:xfrm>
          <a:prstGeom prst="rect">
            <a:avLst/>
          </a:prstGeom>
          <a:noFill/>
          <a:ln>
            <a:noFill/>
          </a:ln>
        </p:spPr>
      </p:pic>
      <p:pic>
        <p:nvPicPr>
          <p:cNvPr id="10" name="Picture 9" descr="_Pic69"/>
          <p:cNvPicPr/>
          <p:nvPr/>
        </p:nvPicPr>
        <p:blipFill rotWithShape="1">
          <a:blip r:embed="rId3" cstate="print">
            <a:extLst>
              <a:ext uri="{28A0092B-C50C-407E-A947-70E740481C1C}">
                <a14:useLocalDpi xmlns:a14="http://schemas.microsoft.com/office/drawing/2010/main" val="0"/>
              </a:ext>
            </a:extLst>
          </a:blip>
          <a:srcRect l="2946" t="52814" r="73652" b="11401"/>
          <a:stretch/>
        </p:blipFill>
        <p:spPr bwMode="auto">
          <a:xfrm>
            <a:off x="1320067" y="7388776"/>
            <a:ext cx="1188720" cy="1463040"/>
          </a:xfrm>
          <a:prstGeom prst="rect">
            <a:avLst/>
          </a:prstGeom>
          <a:noFill/>
          <a:ln>
            <a:noFill/>
          </a:ln>
        </p:spPr>
      </p:pic>
      <p:pic>
        <p:nvPicPr>
          <p:cNvPr id="11" name="Picture 10" descr="_Pic69"/>
          <p:cNvPicPr/>
          <p:nvPr/>
        </p:nvPicPr>
        <p:blipFill rotWithShape="1">
          <a:blip r:embed="rId2" cstate="print">
            <a:extLst>
              <a:ext uri="{28A0092B-C50C-407E-A947-70E740481C1C}">
                <a14:useLocalDpi xmlns:a14="http://schemas.microsoft.com/office/drawing/2010/main" val="0"/>
              </a:ext>
            </a:extLst>
          </a:blip>
          <a:srcRect l="30473" t="53088" r="49740" b="11687"/>
          <a:stretch/>
        </p:blipFill>
        <p:spPr bwMode="auto">
          <a:xfrm>
            <a:off x="2710757" y="7388776"/>
            <a:ext cx="1188720" cy="146304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640" y="7664433"/>
            <a:ext cx="1371600" cy="1371600"/>
          </a:xfrm>
          <a:prstGeom prst="rect">
            <a:avLst/>
          </a:prstGeom>
        </p:spPr>
      </p:pic>
      <p:sp>
        <p:nvSpPr>
          <p:cNvPr id="3" name="TextBox 2"/>
          <p:cNvSpPr txBox="1"/>
          <p:nvPr/>
        </p:nvSpPr>
        <p:spPr>
          <a:xfrm>
            <a:off x="-14502" y="5630860"/>
            <a:ext cx="6796302"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Taking Proper Care Of A Horses Hooves.. Before and After</a:t>
            </a:r>
          </a:p>
        </p:txBody>
      </p:sp>
      <p:sp>
        <p:nvSpPr>
          <p:cNvPr id="14" name="TextBox 13"/>
          <p:cNvSpPr txBox="1"/>
          <p:nvPr/>
        </p:nvSpPr>
        <p:spPr>
          <a:xfrm>
            <a:off x="54886" y="6964533"/>
            <a:ext cx="2148891" cy="430887"/>
          </a:xfrm>
          <a:prstGeom prst="rect">
            <a:avLst/>
          </a:prstGeom>
          <a:noFill/>
        </p:spPr>
        <p:txBody>
          <a:bodyPr wrap="square" rtlCol="0">
            <a:spAutoFit/>
          </a:bodyPr>
          <a:lstStyle/>
          <a:p>
            <a:pPr algn="ctr"/>
            <a:r>
              <a:rPr lang="en-US" sz="1100" dirty="0">
                <a:latin typeface="Aharoni" panose="02010803020104030203" pitchFamily="2" charset="-79"/>
                <a:cs typeface="Aharoni" panose="02010803020104030203" pitchFamily="2" charset="-79"/>
              </a:rPr>
              <a:t>A Club Foot</a:t>
            </a:r>
          </a:p>
          <a:p>
            <a:pPr algn="ctr"/>
            <a:r>
              <a:rPr lang="en-US" sz="1100" b="1" dirty="0">
                <a:latin typeface="Arial" panose="020B0604020202020204" pitchFamily="34" charset="0"/>
                <a:cs typeface="Arial" panose="020B0604020202020204" pitchFamily="34" charset="0"/>
              </a:rPr>
              <a:t>6</a:t>
            </a:r>
            <a:r>
              <a:rPr lang="en-US" sz="1100" dirty="0">
                <a:latin typeface="Aharoni" panose="02010803020104030203" pitchFamily="2" charset="-79"/>
                <a:cs typeface="Aharoni" panose="02010803020104030203" pitchFamily="2" charset="-79"/>
              </a:rPr>
              <a:t> Month Old Colt</a:t>
            </a:r>
          </a:p>
        </p:txBody>
      </p:sp>
      <p:sp>
        <p:nvSpPr>
          <p:cNvPr id="15" name="TextBox 14"/>
          <p:cNvSpPr txBox="1"/>
          <p:nvPr/>
        </p:nvSpPr>
        <p:spPr>
          <a:xfrm>
            <a:off x="1914427" y="6980490"/>
            <a:ext cx="1483724" cy="430887"/>
          </a:xfrm>
          <a:prstGeom prst="rect">
            <a:avLst/>
          </a:prstGeom>
          <a:noFill/>
        </p:spPr>
        <p:txBody>
          <a:bodyPr wrap="square" rtlCol="0">
            <a:spAutoFit/>
          </a:bodyPr>
          <a:lstStyle/>
          <a:p>
            <a:pPr algn="ctr"/>
            <a:r>
              <a:rPr lang="en-US" sz="1100" dirty="0">
                <a:latin typeface="Aharoni" panose="02010803020104030203" pitchFamily="2" charset="-79"/>
                <a:cs typeface="Aharoni" panose="02010803020104030203" pitchFamily="2" charset="-79"/>
              </a:rPr>
              <a:t>Normal Angles at One Year</a:t>
            </a:r>
          </a:p>
        </p:txBody>
      </p:sp>
      <p:sp>
        <p:nvSpPr>
          <p:cNvPr id="16" name="TextBox 15"/>
          <p:cNvSpPr txBox="1"/>
          <p:nvPr/>
        </p:nvSpPr>
        <p:spPr>
          <a:xfrm>
            <a:off x="964237" y="8801254"/>
            <a:ext cx="1862153" cy="261610"/>
          </a:xfrm>
          <a:prstGeom prst="rect">
            <a:avLst/>
          </a:prstGeom>
          <a:noFill/>
        </p:spPr>
        <p:txBody>
          <a:bodyPr wrap="square" rtlCol="0">
            <a:spAutoFit/>
          </a:bodyPr>
          <a:lstStyle/>
          <a:p>
            <a:pPr algn="ctr"/>
            <a:r>
              <a:rPr lang="en-US" sz="1100" dirty="0">
                <a:latin typeface="Aharoni" panose="02010803020104030203" pitchFamily="2" charset="-79"/>
                <a:cs typeface="Aharoni" panose="02010803020104030203" pitchFamily="2" charset="-79"/>
              </a:rPr>
              <a:t>Polo Horse Before</a:t>
            </a:r>
          </a:p>
        </p:txBody>
      </p:sp>
      <p:sp>
        <p:nvSpPr>
          <p:cNvPr id="17" name="TextBox 16"/>
          <p:cNvSpPr txBox="1"/>
          <p:nvPr/>
        </p:nvSpPr>
        <p:spPr>
          <a:xfrm>
            <a:off x="2546928" y="8817615"/>
            <a:ext cx="1516379"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6 </a:t>
            </a:r>
            <a:r>
              <a:rPr lang="en-US" sz="1100" dirty="0">
                <a:latin typeface="Aharoni" panose="02010803020104030203" pitchFamily="2" charset="-79"/>
                <a:cs typeface="Aharoni" panose="02010803020104030203" pitchFamily="2" charset="-79"/>
              </a:rPr>
              <a:t>Months Later</a:t>
            </a:r>
          </a:p>
        </p:txBody>
      </p:sp>
      <p:sp>
        <p:nvSpPr>
          <p:cNvPr id="18" name="TextBox 17"/>
          <p:cNvSpPr txBox="1"/>
          <p:nvPr/>
        </p:nvSpPr>
        <p:spPr>
          <a:xfrm>
            <a:off x="4676078" y="6090228"/>
            <a:ext cx="1043876" cy="261610"/>
          </a:xfrm>
          <a:prstGeom prst="rect">
            <a:avLst/>
          </a:prstGeom>
          <a:noFill/>
        </p:spPr>
        <p:txBody>
          <a:bodyPr wrap="none" rtlCol="0">
            <a:spAutoFit/>
          </a:bodyPr>
          <a:lstStyle/>
          <a:p>
            <a:pPr algn="ctr"/>
            <a:r>
              <a:rPr lang="en-US" sz="1100" dirty="0">
                <a:latin typeface="Aharoni" panose="02010803020104030203" pitchFamily="2" charset="-79"/>
                <a:cs typeface="Aharoni" panose="02010803020104030203" pitchFamily="2" charset="-79"/>
              </a:rPr>
              <a:t>Upon Arrival</a:t>
            </a:r>
          </a:p>
        </p:txBody>
      </p:sp>
      <p:sp>
        <p:nvSpPr>
          <p:cNvPr id="19" name="TextBox 18"/>
          <p:cNvSpPr txBox="1"/>
          <p:nvPr/>
        </p:nvSpPr>
        <p:spPr>
          <a:xfrm>
            <a:off x="4419600" y="8358142"/>
            <a:ext cx="1172116" cy="261610"/>
          </a:xfrm>
          <a:prstGeom prst="rect">
            <a:avLst/>
          </a:prstGeom>
          <a:noFill/>
        </p:spPr>
        <p:txBody>
          <a:bodyPr wrap="none" rtlCol="0">
            <a:spAutoFit/>
          </a:bodyPr>
          <a:lstStyle/>
          <a:p>
            <a:pPr algn="ctr"/>
            <a:r>
              <a:rPr lang="en-US" sz="1100" b="1" dirty="0">
                <a:latin typeface="Arial" panose="020B0604020202020204" pitchFamily="34" charset="0"/>
                <a:cs typeface="Arial" panose="020B0604020202020204" pitchFamily="34" charset="0"/>
              </a:rPr>
              <a:t>8</a:t>
            </a:r>
            <a:r>
              <a:rPr lang="en-US" sz="1100" dirty="0">
                <a:latin typeface="Aharoni" panose="02010803020104030203" pitchFamily="2" charset="-79"/>
                <a:cs typeface="Aharoni" panose="02010803020104030203" pitchFamily="2" charset="-79"/>
              </a:rPr>
              <a:t> Months Later</a:t>
            </a:r>
          </a:p>
        </p:txBody>
      </p:sp>
      <p:sp>
        <p:nvSpPr>
          <p:cNvPr id="22" name="Rectangle 21"/>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cxnSp>
        <p:nvCxnSpPr>
          <p:cNvPr id="24" name="Straight Connector 23"/>
          <p:cNvCxnSpPr/>
          <p:nvPr/>
        </p:nvCxnSpPr>
        <p:spPr>
          <a:xfrm flipV="1">
            <a:off x="149374" y="5622383"/>
            <a:ext cx="6586198" cy="6908"/>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895" y="316301"/>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368164" y="127561"/>
            <a:ext cx="367408" cy="307777"/>
          </a:xfrm>
          <a:prstGeom prst="rect">
            <a:avLst/>
          </a:prstGeom>
          <a:noFill/>
          <a:ln>
            <a:noFill/>
          </a:ln>
        </p:spPr>
        <p:txBody>
          <a:bodyPr wrap="none" rtlCol="0">
            <a:spAutoFit/>
          </a:bodyPr>
          <a:lstStyle/>
          <a:p>
            <a:r>
              <a:rPr lang="en-US" sz="1400" dirty="0"/>
              <a:t>15</a:t>
            </a:r>
          </a:p>
        </p:txBody>
      </p:sp>
    </p:spTree>
    <p:extLst>
      <p:ext uri="{BB962C8B-B14F-4D97-AF65-F5344CB8AC3E}">
        <p14:creationId xmlns:p14="http://schemas.microsoft.com/office/powerpoint/2010/main" val="1693665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2358" t="5755" r="2664" b="12961"/>
          <a:stretch/>
        </p:blipFill>
        <p:spPr>
          <a:xfrm>
            <a:off x="1953814" y="2900602"/>
            <a:ext cx="2875887" cy="1175030"/>
          </a:xfrm>
          <a:prstGeom prst="rect">
            <a:avLst/>
          </a:prstGeom>
          <a:ln>
            <a:noFill/>
          </a:ln>
          <a:effectLst>
            <a:softEdge rad="112500"/>
          </a:effectLst>
        </p:spPr>
      </p:pic>
      <p:pic>
        <p:nvPicPr>
          <p:cNvPr id="4" name="Picture 3"/>
          <p:cNvPicPr/>
          <p:nvPr/>
        </p:nvPicPr>
        <p:blipFill rotWithShape="1">
          <a:blip r:embed="rId4" cstate="print">
            <a:extLst>
              <a:ext uri="{BEBA8EAE-BF5A-486C-A8C5-ECC9F3942E4B}">
                <a14:imgProps xmlns:a14="http://schemas.microsoft.com/office/drawing/2010/main">
                  <a14:imgLayer r:embed="rId5">
                    <a14:imgEffect>
                      <a14:brightnessContrast bright="6000" contrast="3000"/>
                    </a14:imgEffect>
                  </a14:imgLayer>
                </a14:imgProps>
              </a:ext>
              <a:ext uri="{28A0092B-C50C-407E-A947-70E740481C1C}">
                <a14:useLocalDpi xmlns:a14="http://schemas.microsoft.com/office/drawing/2010/main" val="0"/>
              </a:ext>
            </a:extLst>
          </a:blip>
          <a:srcRect l="4543" t="12729" r="10031"/>
          <a:stretch/>
        </p:blipFill>
        <p:spPr bwMode="auto">
          <a:xfrm>
            <a:off x="-9754" y="456328"/>
            <a:ext cx="2011680" cy="155448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6" cstate="print">
            <a:extLst>
              <a:ext uri="{BEBA8EAE-BF5A-486C-A8C5-ECC9F3942E4B}">
                <a14:imgProps xmlns:a14="http://schemas.microsoft.com/office/drawing/2010/main">
                  <a14:imgLayer r:embed="rId7">
                    <a14:imgEffect>
                      <a14:brightnessContrast contrast="4000"/>
                    </a14:imgEffect>
                  </a14:imgLayer>
                </a14:imgProps>
              </a:ext>
              <a:ext uri="{28A0092B-C50C-407E-A947-70E740481C1C}">
                <a14:useLocalDpi xmlns:a14="http://schemas.microsoft.com/office/drawing/2010/main" val="0"/>
              </a:ext>
            </a:extLst>
          </a:blip>
          <a:srcRect l="13370" t="15575" r="28382" b="19461"/>
          <a:stretch/>
        </p:blipFill>
        <p:spPr bwMode="auto">
          <a:xfrm>
            <a:off x="81686" y="2021823"/>
            <a:ext cx="1920240" cy="1645920"/>
          </a:xfrm>
          <a:prstGeom prst="rect">
            <a:avLst/>
          </a:prstGeom>
          <a:ln>
            <a:noFill/>
          </a:ln>
          <a:extLst>
            <a:ext uri="{53640926-AAD7-44D8-BBD7-CCE9431645EC}">
              <a14:shadowObscured xmlns:a14="http://schemas.microsoft.com/office/drawing/2010/main"/>
            </a:ext>
          </a:extLst>
        </p:spPr>
      </p:pic>
      <p:sp>
        <p:nvSpPr>
          <p:cNvPr id="6" name="Text Box 38"/>
          <p:cNvSpPr txBox="1"/>
          <p:nvPr/>
        </p:nvSpPr>
        <p:spPr>
          <a:xfrm>
            <a:off x="1953814" y="456328"/>
            <a:ext cx="2688320" cy="1411157"/>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defRPr/>
            </a:pPr>
            <a:r>
              <a:rPr lang="en-US" sz="1050" kern="0" dirty="0">
                <a:solidFill>
                  <a:srgbClr val="000000"/>
                </a:solidFill>
                <a:ea typeface="Times New Roman"/>
                <a:cs typeface="Arial" panose="020B0604020202020204" pitchFamily="34" charset="0"/>
              </a:rPr>
              <a:t>"I have been apprenticing with a farrier for a few years. I needed  more formal  instruction and this school was tailored to my personal needs. Link Casey, was excellent at conveying his expert knowledge and teaching abilities.“</a:t>
            </a:r>
          </a:p>
          <a:p>
            <a:pPr>
              <a:defRPr/>
            </a:pPr>
            <a:r>
              <a:rPr lang="en-US" sz="1050" b="1" kern="0" dirty="0">
                <a:solidFill>
                  <a:srgbClr val="000000"/>
                </a:solidFill>
                <a:ea typeface="Times New Roman"/>
                <a:cs typeface="Arial" panose="020B0604020202020204" pitchFamily="34" charset="0"/>
              </a:rPr>
              <a:t>-Rod </a:t>
            </a:r>
            <a:r>
              <a:rPr lang="en-US" sz="1050" b="1" kern="0" dirty="0" err="1">
                <a:solidFill>
                  <a:srgbClr val="000000"/>
                </a:solidFill>
                <a:ea typeface="Times New Roman"/>
                <a:cs typeface="Arial" panose="020B0604020202020204" pitchFamily="34" charset="0"/>
              </a:rPr>
              <a:t>Witherite</a:t>
            </a:r>
            <a:r>
              <a:rPr lang="en-US" sz="1050" b="1" kern="0" dirty="0">
                <a:solidFill>
                  <a:srgbClr val="000000"/>
                </a:solidFill>
                <a:ea typeface="Times New Roman"/>
                <a:cs typeface="Arial" panose="020B0604020202020204" pitchFamily="34" charset="0"/>
              </a:rPr>
              <a:t> of West Milton, PA</a:t>
            </a:r>
          </a:p>
        </p:txBody>
      </p:sp>
      <p:sp>
        <p:nvSpPr>
          <p:cNvPr id="7" name="Text Box 44"/>
          <p:cNvSpPr txBox="1"/>
          <p:nvPr/>
        </p:nvSpPr>
        <p:spPr>
          <a:xfrm>
            <a:off x="1968865" y="1905244"/>
            <a:ext cx="2775376" cy="1018464"/>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defRPr/>
            </a:pPr>
            <a:r>
              <a:rPr lang="en-US" sz="1050" i="1" kern="0" dirty="0">
                <a:solidFill>
                  <a:srgbClr val="000000"/>
                </a:solidFill>
                <a:ea typeface="Times New Roman"/>
                <a:cs typeface="Arial" panose="020B0604020202020204" pitchFamily="34" charset="0"/>
              </a:rPr>
              <a:t>“</a:t>
            </a:r>
            <a:r>
              <a:rPr lang="en-US" sz="1050" kern="0" dirty="0">
                <a:solidFill>
                  <a:srgbClr val="000000"/>
                </a:solidFill>
                <a:ea typeface="Times New Roman"/>
                <a:cs typeface="Arial" panose="020B0604020202020204" pitchFamily="34" charset="0"/>
              </a:rPr>
              <a:t>When I completed my military career I used my Post 9/11 funding to attend the 12 week course and the Advanced Course.. With no prior experience I feel confident at beginning my new farrier career to support my family.”</a:t>
            </a:r>
          </a:p>
          <a:p>
            <a:pPr>
              <a:defRPr/>
            </a:pPr>
            <a:r>
              <a:rPr lang="en-US" sz="1050" b="1" kern="0" dirty="0">
                <a:solidFill>
                  <a:srgbClr val="000000"/>
                </a:solidFill>
                <a:ea typeface="Times New Roman"/>
                <a:cs typeface="Arial" panose="020B0604020202020204" pitchFamily="34" charset="0"/>
              </a:rPr>
              <a:t>-Ty Harden of Montana</a:t>
            </a:r>
          </a:p>
        </p:txBody>
      </p:sp>
      <p:pic>
        <p:nvPicPr>
          <p:cNvPr id="13" name="Picture 12"/>
          <p:cNvPicPr/>
          <p:nvPr/>
        </p:nvPicPr>
        <p:blipFill>
          <a:blip r:embed="rId8">
            <a:extLst>
              <a:ext uri="{28A0092B-C50C-407E-A947-70E740481C1C}">
                <a14:useLocalDpi xmlns:a14="http://schemas.microsoft.com/office/drawing/2010/main" val="0"/>
              </a:ext>
            </a:extLst>
          </a:blip>
          <a:stretch>
            <a:fillRect/>
          </a:stretch>
        </p:blipFill>
        <p:spPr>
          <a:xfrm>
            <a:off x="482384" y="6634530"/>
            <a:ext cx="5873723" cy="2468880"/>
          </a:xfrm>
          <a:prstGeom prst="rect">
            <a:avLst/>
          </a:prstGeom>
        </p:spPr>
      </p:pic>
      <p:sp>
        <p:nvSpPr>
          <p:cNvPr id="14" name="TextBox 13"/>
          <p:cNvSpPr txBox="1"/>
          <p:nvPr/>
        </p:nvSpPr>
        <p:spPr>
          <a:xfrm>
            <a:off x="4580229" y="130402"/>
            <a:ext cx="2168041" cy="3705117"/>
          </a:xfrm>
          <a:prstGeom prst="rect">
            <a:avLst/>
          </a:prstGeom>
          <a:noFill/>
          <a:ln>
            <a:noFill/>
          </a:ln>
        </p:spPr>
        <p:txBody>
          <a:bodyPr wrap="square" rtlCol="0">
            <a:spAutoFit/>
          </a:bodyPr>
          <a:lstStyle/>
          <a:p>
            <a:pPr>
              <a:defRPr/>
            </a:pPr>
            <a:endParaRPr lang="en-US" sz="1200" b="1" kern="0" spc="-50" dirty="0">
              <a:solidFill>
                <a:srgbClr val="000000"/>
              </a:solidFill>
              <a:latin typeface="Arial" panose="020B0604020202020204" pitchFamily="34" charset="0"/>
              <a:ea typeface="Times New Roman"/>
              <a:cs typeface="Arial" panose="020B0604020202020204" pitchFamily="34" charset="0"/>
            </a:endParaRPr>
          </a:p>
          <a:p>
            <a:pPr>
              <a:defRPr/>
            </a:pPr>
            <a:endParaRPr lang="en-US" sz="1200" b="1" kern="0" spc="-50" dirty="0">
              <a:solidFill>
                <a:srgbClr val="000000"/>
              </a:solidFill>
              <a:latin typeface="Arial" panose="020B0604020202020204" pitchFamily="34" charset="0"/>
              <a:ea typeface="Times New Roman"/>
              <a:cs typeface="Arial" panose="020B0604020202020204" pitchFamily="34" charset="0"/>
            </a:endParaRPr>
          </a:p>
          <a:p>
            <a:pPr>
              <a:defRPr/>
            </a:pPr>
            <a:r>
              <a:rPr lang="en-US" sz="1200" b="1" kern="0" spc="-50" dirty="0">
                <a:solidFill>
                  <a:srgbClr val="000000"/>
                </a:solidFill>
                <a:latin typeface="Arial" panose="020B0604020202020204" pitchFamily="34" charset="0"/>
                <a:ea typeface="Times New Roman"/>
                <a:cs typeface="Arial" panose="020B0604020202020204" pitchFamily="34" charset="0"/>
              </a:rPr>
              <a:t>14013 </a:t>
            </a:r>
            <a:r>
              <a:rPr lang="en-US" sz="1200" b="1" kern="0" spc="-50" dirty="0">
                <a:solidFill>
                  <a:srgbClr val="000000"/>
                </a:solidFill>
                <a:latin typeface="Aharoni" panose="02010803020104030203" pitchFamily="2" charset="-79"/>
                <a:ea typeface="Times New Roman"/>
                <a:cs typeface="Aharoni" panose="02010803020104030203" pitchFamily="2" charset="-79"/>
              </a:rPr>
              <a:t>E. Hwy. </a:t>
            </a:r>
            <a:r>
              <a:rPr lang="en-US" sz="1200" b="1" kern="0" spc="-50" dirty="0">
                <a:solidFill>
                  <a:srgbClr val="000000"/>
                </a:solidFill>
                <a:latin typeface="Arial" panose="020B0604020202020204" pitchFamily="34" charset="0"/>
                <a:ea typeface="Times New Roman"/>
                <a:cs typeface="Arial" panose="020B0604020202020204" pitchFamily="34" charset="0"/>
              </a:rPr>
              <a:t>136</a:t>
            </a:r>
            <a:endParaRPr lang="en-US" sz="1200" b="1" kern="0" dirty="0">
              <a:solidFill>
                <a:srgbClr val="000000"/>
              </a:solidFill>
              <a:latin typeface="Arial" panose="020B0604020202020204" pitchFamily="34" charset="0"/>
              <a:ea typeface="Times New Roman"/>
              <a:cs typeface="Arial" panose="020B0604020202020204" pitchFamily="34" charset="0"/>
            </a:endParaRPr>
          </a:p>
          <a:p>
            <a:pPr>
              <a:defRPr/>
            </a:pPr>
            <a:r>
              <a:rPr lang="en-US" sz="1200" b="1" kern="0" spc="-50" dirty="0">
                <a:solidFill>
                  <a:srgbClr val="000000"/>
                </a:solidFill>
                <a:latin typeface="Aharoni" panose="02010803020104030203" pitchFamily="2" charset="-79"/>
                <a:ea typeface="Times New Roman"/>
                <a:cs typeface="Aharoni" panose="02010803020104030203" pitchFamily="2" charset="-79"/>
              </a:rPr>
              <a:t>La Fayette, GA </a:t>
            </a:r>
            <a:r>
              <a:rPr lang="en-US" sz="1200" b="1" kern="0" spc="-50" dirty="0">
                <a:solidFill>
                  <a:srgbClr val="000000"/>
                </a:solidFill>
                <a:latin typeface="Arial" panose="020B0604020202020204" pitchFamily="34" charset="0"/>
                <a:ea typeface="Times New Roman"/>
                <a:cs typeface="Arial" panose="020B0604020202020204" pitchFamily="34" charset="0"/>
              </a:rPr>
              <a:t>30728</a:t>
            </a:r>
            <a:endParaRPr lang="en-US" sz="1200" kern="0" dirty="0">
              <a:solidFill>
                <a:srgbClr val="000000"/>
              </a:solidFill>
              <a:latin typeface="Arial" panose="020B0604020202020204" pitchFamily="34" charset="0"/>
              <a:ea typeface="Times New Roman"/>
              <a:cs typeface="Arial" panose="020B0604020202020204" pitchFamily="34" charset="0"/>
            </a:endParaRPr>
          </a:p>
          <a:p>
            <a:pPr>
              <a:defRPr/>
            </a:pPr>
            <a:r>
              <a:rPr lang="en-US" b="1" kern="0" spc="-30" dirty="0">
                <a:solidFill>
                  <a:srgbClr val="000000"/>
                </a:solidFill>
                <a:latin typeface="Arial" panose="020B0604020202020204" pitchFamily="34" charset="0"/>
                <a:ea typeface="Times New Roman"/>
                <a:cs typeface="Arial" panose="020B0604020202020204" pitchFamily="34" charset="0"/>
              </a:rPr>
              <a:t>(706) 397-8909</a:t>
            </a:r>
          </a:p>
          <a:p>
            <a:pPr>
              <a:defRPr/>
            </a:pPr>
            <a:endParaRPr lang="en-US" sz="1200" b="1" kern="0" spc="-30" dirty="0">
              <a:solidFill>
                <a:srgbClr val="000000"/>
              </a:solidFill>
              <a:latin typeface="Arial" panose="020B0604020202020204" pitchFamily="34" charset="0"/>
              <a:ea typeface="Times New Roman"/>
              <a:cs typeface="Arial" panose="020B0604020202020204" pitchFamily="34" charset="0"/>
            </a:endParaRPr>
          </a:p>
          <a:p>
            <a:pPr>
              <a:defRPr/>
            </a:pPr>
            <a:r>
              <a:rPr lang="en-US" sz="1200" b="1" kern="0" dirty="0">
                <a:solidFill>
                  <a:srgbClr val="000000"/>
                </a:solidFill>
                <a:latin typeface="Arial" panose="020B0604020202020204" pitchFamily="34" charset="0"/>
                <a:ea typeface="Times New Roman"/>
                <a:cs typeface="Arial" panose="020B0604020202020204" pitchFamily="34" charset="0"/>
                <a:hlinkClick r:id="rId9"/>
              </a:rPr>
              <a:t>rcaseysch@aol.com</a:t>
            </a:r>
            <a:endParaRPr lang="en-US" sz="1200" b="1" kern="0" dirty="0">
              <a:solidFill>
                <a:srgbClr val="000000"/>
              </a:solidFill>
              <a:latin typeface="Arial" panose="020B0604020202020204" pitchFamily="34" charset="0"/>
              <a:ea typeface="Times New Roman"/>
              <a:cs typeface="Arial" panose="020B0604020202020204" pitchFamily="34" charset="0"/>
            </a:endParaRPr>
          </a:p>
          <a:p>
            <a:pPr>
              <a:defRPr/>
            </a:pPr>
            <a:endParaRPr lang="en-US" sz="1200" b="1" kern="0" dirty="0">
              <a:solidFill>
                <a:srgbClr val="000000"/>
              </a:solidFill>
              <a:latin typeface="Arial" panose="020B0604020202020204" pitchFamily="34" charset="0"/>
              <a:ea typeface="Times New Roman"/>
              <a:cs typeface="Arial" panose="020B0604020202020204" pitchFamily="34" charset="0"/>
            </a:endParaRPr>
          </a:p>
          <a:p>
            <a:pPr>
              <a:defRPr/>
            </a:pPr>
            <a:r>
              <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hlinkClick r:id="rId10"/>
              </a:rPr>
              <a:t>www.caseyhorseshoeing.com</a:t>
            </a:r>
            <a:endPar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endPar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r>
              <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hlinkClick r:id="rId11"/>
              </a:rPr>
              <a:t>www.caseyhorseshoeingschool.com</a:t>
            </a:r>
            <a:endPar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endPar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r>
              <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rPr>
              <a:t>www.georgiahorseshoeingschool.com</a:t>
            </a:r>
            <a:endParaRPr lang="en-US" sz="800"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r>
              <a:rPr lang="en-US" sz="1200" b="1" i="1" kern="0" dirty="0">
                <a:solidFill>
                  <a:schemeClr val="accent1">
                    <a:lumMod val="50000"/>
                  </a:schemeClr>
                </a:solidFill>
                <a:latin typeface="Aharoni" panose="02010803020104030203" pitchFamily="2" charset="-79"/>
                <a:ea typeface="Times New Roman"/>
                <a:cs typeface="Aharoni" panose="02010803020104030203" pitchFamily="2" charset="-79"/>
              </a:rPr>
              <a:t> </a:t>
            </a:r>
            <a:endParaRPr lang="en-US" sz="1200"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eaLnBrk="0">
              <a:lnSpc>
                <a:spcPct val="81000"/>
              </a:lnSpc>
              <a:tabLst>
                <a:tab pos="3942889" algn="l"/>
                <a:tab pos="6930215" algn="r"/>
              </a:tabLst>
              <a:defRPr/>
            </a:pPr>
            <a:r>
              <a:rPr lang="en-US" sz="1200" b="1" kern="0" dirty="0">
                <a:solidFill>
                  <a:srgbClr val="000000"/>
                </a:solidFill>
                <a:latin typeface="Arial" panose="020B0604020202020204" pitchFamily="34" charset="0"/>
                <a:ea typeface="Times New Roman"/>
                <a:cs typeface="Arial" panose="020B0604020202020204" pitchFamily="34" charset="0"/>
              </a:rPr>
              <a:t>School Days &amp; Visiting: </a:t>
            </a:r>
            <a:endParaRPr lang="en-US" sz="1200" kern="0" dirty="0">
              <a:solidFill>
                <a:srgbClr val="000000"/>
              </a:solidFill>
              <a:latin typeface="Arial" panose="020B0604020202020204" pitchFamily="34" charset="0"/>
              <a:ea typeface="Times New Roman"/>
              <a:cs typeface="Arial" panose="020B0604020202020204" pitchFamily="34" charset="0"/>
            </a:endParaRPr>
          </a:p>
          <a:p>
            <a:pPr eaLnBrk="0">
              <a:lnSpc>
                <a:spcPct val="81000"/>
              </a:lnSpc>
              <a:tabLst>
                <a:tab pos="3942889" algn="l"/>
                <a:tab pos="6930215" algn="r"/>
              </a:tabLst>
              <a:defRPr/>
            </a:pPr>
            <a:r>
              <a:rPr lang="en-US" sz="1200" kern="0" dirty="0">
                <a:solidFill>
                  <a:srgbClr val="000000"/>
                </a:solidFill>
                <a:latin typeface="Arial" panose="020B0604020202020204" pitchFamily="34" charset="0"/>
                <a:ea typeface="Times New Roman"/>
                <a:cs typeface="Arial" panose="020B0604020202020204" pitchFamily="34" charset="0"/>
              </a:rPr>
              <a:t>Tuesday-Saturday </a:t>
            </a:r>
          </a:p>
          <a:p>
            <a:pPr eaLnBrk="0">
              <a:lnSpc>
                <a:spcPct val="81000"/>
              </a:lnSpc>
              <a:tabLst>
                <a:tab pos="3942889" algn="l"/>
                <a:tab pos="6930215" algn="r"/>
              </a:tabLst>
              <a:defRPr/>
            </a:pPr>
            <a:r>
              <a:rPr lang="en-US" sz="1200" b="1" kern="0" spc="50" dirty="0">
                <a:solidFill>
                  <a:srgbClr val="000000"/>
                </a:solidFill>
                <a:latin typeface="Arial" panose="020B0604020202020204" pitchFamily="34" charset="0"/>
                <a:ea typeface="Times New Roman"/>
                <a:cs typeface="Arial" panose="020B0604020202020204" pitchFamily="34" charset="0"/>
              </a:rPr>
              <a:t> 8</a:t>
            </a:r>
            <a:r>
              <a:rPr lang="en-US" sz="1200" kern="0" spc="50" dirty="0">
                <a:solidFill>
                  <a:srgbClr val="000000"/>
                </a:solidFill>
                <a:latin typeface="Arial" panose="020B0604020202020204" pitchFamily="34" charset="0"/>
                <a:ea typeface="Times New Roman"/>
                <a:cs typeface="Arial" panose="020B0604020202020204" pitchFamily="34" charset="0"/>
              </a:rPr>
              <a:t>am - </a:t>
            </a:r>
            <a:r>
              <a:rPr lang="en-US" sz="1200" b="1" kern="0" spc="50" dirty="0">
                <a:solidFill>
                  <a:srgbClr val="000000"/>
                </a:solidFill>
                <a:latin typeface="Arial" panose="020B0604020202020204" pitchFamily="34" charset="0"/>
                <a:ea typeface="Times New Roman"/>
                <a:cs typeface="Arial" panose="020B0604020202020204" pitchFamily="34" charset="0"/>
              </a:rPr>
              <a:t>5</a:t>
            </a:r>
            <a:r>
              <a:rPr lang="en-US" sz="1200" kern="0" spc="50" dirty="0">
                <a:solidFill>
                  <a:srgbClr val="000000"/>
                </a:solidFill>
                <a:latin typeface="Arial" panose="020B0604020202020204" pitchFamily="34" charset="0"/>
                <a:ea typeface="Times New Roman"/>
                <a:cs typeface="Arial" panose="020B0604020202020204" pitchFamily="34" charset="0"/>
              </a:rPr>
              <a:t>pm</a:t>
            </a:r>
            <a:endParaRPr lang="en-US" sz="1200" kern="0" dirty="0">
              <a:solidFill>
                <a:srgbClr val="000000"/>
              </a:solidFill>
              <a:latin typeface="Arial" panose="020B0604020202020204" pitchFamily="34" charset="0"/>
              <a:ea typeface="Times New Roman"/>
              <a:cs typeface="Arial" panose="020B0604020202020204" pitchFamily="34" charset="0"/>
            </a:endParaRPr>
          </a:p>
          <a:p>
            <a:pPr eaLnBrk="0">
              <a:lnSpc>
                <a:spcPct val="86000"/>
              </a:lnSpc>
              <a:tabLst>
                <a:tab pos="6930215" algn="r"/>
              </a:tabLst>
              <a:defRPr/>
            </a:pPr>
            <a:r>
              <a:rPr lang="en-US" sz="1200" b="1" kern="0" spc="50" dirty="0">
                <a:solidFill>
                  <a:srgbClr val="000000"/>
                </a:solidFill>
                <a:latin typeface="Arial" panose="020B0604020202020204" pitchFamily="34" charset="0"/>
                <a:ea typeface="Times New Roman"/>
                <a:cs typeface="Arial" panose="020B0604020202020204" pitchFamily="34" charset="0"/>
              </a:rPr>
              <a:t> </a:t>
            </a:r>
            <a:endParaRPr lang="en-US" sz="1200" kern="0" dirty="0">
              <a:solidFill>
                <a:srgbClr val="000000"/>
              </a:solidFill>
              <a:latin typeface="Arial" panose="020B0604020202020204" pitchFamily="34" charset="0"/>
              <a:ea typeface="Times New Roman"/>
              <a:cs typeface="Arial" panose="020B0604020202020204" pitchFamily="34" charset="0"/>
            </a:endParaRPr>
          </a:p>
          <a:p>
            <a:pPr eaLnBrk="0">
              <a:lnSpc>
                <a:spcPct val="86000"/>
              </a:lnSpc>
              <a:tabLst>
                <a:tab pos="6930215" algn="r"/>
              </a:tabLst>
              <a:defRPr/>
            </a:pPr>
            <a:r>
              <a:rPr lang="en-US" sz="1200" b="1" kern="0" spc="50" dirty="0">
                <a:solidFill>
                  <a:srgbClr val="000000"/>
                </a:solidFill>
                <a:latin typeface="Arial" panose="020B0604020202020204" pitchFamily="34" charset="0"/>
                <a:ea typeface="Times New Roman"/>
                <a:cs typeface="Arial" panose="020B0604020202020204" pitchFamily="34" charset="0"/>
              </a:rPr>
              <a:t>Office &amp; Phone Hours: </a:t>
            </a:r>
            <a:endParaRPr lang="en-US" sz="1200" kern="0" dirty="0">
              <a:solidFill>
                <a:srgbClr val="000000"/>
              </a:solidFill>
              <a:latin typeface="Arial" panose="020B0604020202020204" pitchFamily="34" charset="0"/>
              <a:ea typeface="Times New Roman"/>
              <a:cs typeface="Arial" panose="020B0604020202020204" pitchFamily="34" charset="0"/>
            </a:endParaRPr>
          </a:p>
          <a:p>
            <a:pPr eaLnBrk="0">
              <a:lnSpc>
                <a:spcPct val="86000"/>
              </a:lnSpc>
              <a:tabLst>
                <a:tab pos="6930215" algn="r"/>
              </a:tabLst>
              <a:defRPr/>
            </a:pPr>
            <a:r>
              <a:rPr lang="en-US" sz="1200" kern="0" spc="50" dirty="0">
                <a:solidFill>
                  <a:srgbClr val="000000"/>
                </a:solidFill>
                <a:latin typeface="Arial" panose="020B0604020202020204" pitchFamily="34" charset="0"/>
                <a:ea typeface="Times New Roman"/>
                <a:cs typeface="Arial" panose="020B0604020202020204" pitchFamily="34" charset="0"/>
              </a:rPr>
              <a:t>M-F   8am 5pm </a:t>
            </a:r>
          </a:p>
          <a:p>
            <a:pPr eaLnBrk="0">
              <a:lnSpc>
                <a:spcPct val="86000"/>
              </a:lnSpc>
              <a:tabLst>
                <a:tab pos="6930215" algn="r"/>
              </a:tabLst>
              <a:defRPr/>
            </a:pPr>
            <a:r>
              <a:rPr lang="en-US" sz="1200" b="1" kern="0" spc="50" dirty="0">
                <a:solidFill>
                  <a:srgbClr val="000000"/>
                </a:solidFill>
                <a:latin typeface="Arial" panose="020B0604020202020204" pitchFamily="34" charset="0"/>
                <a:ea typeface="Times New Roman"/>
                <a:cs typeface="Arial" panose="020B0604020202020204" pitchFamily="34" charset="0"/>
              </a:rPr>
              <a:t>Sat    8am – noon</a:t>
            </a:r>
          </a:p>
          <a:p>
            <a:pPr eaLnBrk="0">
              <a:lnSpc>
                <a:spcPct val="86000"/>
              </a:lnSpc>
              <a:tabLst>
                <a:tab pos="6930215" algn="r"/>
              </a:tabLst>
              <a:defRPr/>
            </a:pPr>
            <a:endParaRPr lang="en-US" sz="1200" kern="0" spc="50" dirty="0">
              <a:solidFill>
                <a:srgbClr val="000000"/>
              </a:solidFill>
              <a:latin typeface="Arial" panose="020B0604020202020204" pitchFamily="34" charset="0"/>
              <a:ea typeface="Times New Roman"/>
              <a:cs typeface="Arial" panose="020B0604020202020204" pitchFamily="34" charset="0"/>
            </a:endParaRPr>
          </a:p>
        </p:txBody>
      </p:sp>
      <p:sp>
        <p:nvSpPr>
          <p:cNvPr id="15" name="TextBox 14"/>
          <p:cNvSpPr txBox="1"/>
          <p:nvPr/>
        </p:nvSpPr>
        <p:spPr>
          <a:xfrm>
            <a:off x="-27561" y="3667743"/>
            <a:ext cx="1805302" cy="400110"/>
          </a:xfrm>
          <a:prstGeom prst="rect">
            <a:avLst/>
          </a:prstGeom>
          <a:noFill/>
        </p:spPr>
        <p:txBody>
          <a:bodyPr wrap="none" rtlCol="0">
            <a:spAutoFit/>
          </a:bodyPr>
          <a:lstStyle/>
          <a:p>
            <a:r>
              <a:rPr lang="en-US" sz="2000" u="sng" dirty="0">
                <a:latin typeface="Aharoni" panose="02010803020104030203" pitchFamily="2" charset="-79"/>
                <a:cs typeface="Aharoni" panose="02010803020104030203" pitchFamily="2" charset="-79"/>
              </a:rPr>
              <a:t>Our Location:</a:t>
            </a:r>
          </a:p>
        </p:txBody>
      </p:sp>
      <p:sp>
        <p:nvSpPr>
          <p:cNvPr id="17" name="TextBox 16"/>
          <p:cNvSpPr txBox="1"/>
          <p:nvPr/>
        </p:nvSpPr>
        <p:spPr>
          <a:xfrm>
            <a:off x="381129" y="73146"/>
            <a:ext cx="3241593" cy="400110"/>
          </a:xfrm>
          <a:prstGeom prst="rect">
            <a:avLst/>
          </a:prstGeom>
          <a:noFill/>
        </p:spPr>
        <p:txBody>
          <a:bodyPr wrap="none" rtlCol="0">
            <a:spAutoFit/>
          </a:bodyPr>
          <a:lstStyle/>
          <a:p>
            <a:r>
              <a:rPr lang="en-US" sz="2000" u="sng" dirty="0">
                <a:latin typeface="Aharoni" panose="02010803020104030203" pitchFamily="2" charset="-79"/>
                <a:cs typeface="Aharoni" panose="02010803020104030203" pitchFamily="2" charset="-79"/>
              </a:rPr>
              <a:t>Our Students Say It Best!</a:t>
            </a:r>
          </a:p>
        </p:txBody>
      </p:sp>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10501" y="156023"/>
            <a:ext cx="850022"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Elbow Connector 22"/>
          <p:cNvCxnSpPr/>
          <p:nvPr/>
        </p:nvCxnSpPr>
        <p:spPr>
          <a:xfrm rot="16200000" flipH="1">
            <a:off x="4217649" y="1760945"/>
            <a:ext cx="2635275" cy="1941603"/>
          </a:xfrm>
          <a:prstGeom prst="bentConnector3">
            <a:avLst>
              <a:gd name="adj1" fmla="val 99156"/>
            </a:avLst>
          </a:prstGeom>
          <a:ln w="317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Rectangle 1"/>
          <p:cNvSpPr>
            <a:spLocks noChangeArrowheads="1"/>
          </p:cNvSpPr>
          <p:nvPr/>
        </p:nvSpPr>
        <p:spPr bwMode="auto">
          <a:xfrm>
            <a:off x="-27561" y="4022956"/>
            <a:ext cx="6898261"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endParaRPr lang="en-US" altLang="en-US" sz="1100" b="1" dirty="0">
              <a:latin typeface="+mj-lt"/>
              <a:ea typeface="Times New Roman" pitchFamily="18" charset="0"/>
              <a:cs typeface="Arial" pitchFamily="34" charset="0"/>
            </a:endParaRPr>
          </a:p>
          <a:p>
            <a:pPr lvl="0" defTabSz="914400" fontAlgn="base">
              <a:spcBef>
                <a:spcPct val="0"/>
              </a:spcBef>
              <a:spcAft>
                <a:spcPct val="0"/>
              </a:spcAft>
            </a:pPr>
            <a:r>
              <a:rPr lang="en-US" altLang="en-US" sz="1100" b="1" u="sng" dirty="0">
                <a:latin typeface="+mj-lt"/>
                <a:ea typeface="Times New Roman" pitchFamily="18" charset="0"/>
                <a:cs typeface="Arial" pitchFamily="34" charset="0"/>
              </a:rPr>
              <a:t>From Atlanta, Georgia:       </a:t>
            </a:r>
            <a:r>
              <a:rPr lang="en-US" altLang="en-US" sz="1100" b="1" u="sng" dirty="0">
                <a:ea typeface="Times New Roman" pitchFamily="18" charset="0"/>
                <a:cs typeface="Aharoni" panose="02010803020104030203" pitchFamily="2" charset="-79"/>
              </a:rPr>
              <a:t>I-75 North to Exit #312, Calhoun/Fairmount /Hwy  53      (the best exit) </a:t>
            </a:r>
          </a:p>
          <a:p>
            <a:pPr lvl="0" defTabSz="914400" fontAlgn="base">
              <a:spcBef>
                <a:spcPct val="0"/>
              </a:spcBef>
              <a:spcAft>
                <a:spcPct val="0"/>
              </a:spcAft>
            </a:pPr>
            <a:r>
              <a:rPr lang="en-US" altLang="en-US" sz="1100" b="1" dirty="0">
                <a:latin typeface="Aharoni" panose="02010803020104030203" pitchFamily="2" charset="-79"/>
                <a:ea typeface="Times New Roman" pitchFamily="18" charset="0"/>
                <a:cs typeface="Aharoni" panose="02010803020104030203" pitchFamily="2" charset="-79"/>
              </a:rPr>
              <a:t>     </a:t>
            </a:r>
            <a:r>
              <a:rPr lang="en-US" altLang="en-US" sz="1100" dirty="0">
                <a:latin typeface="+mj-lt"/>
                <a:ea typeface="Times New Roman" pitchFamily="18" charset="0"/>
                <a:cs typeface="Arial" pitchFamily="34" charset="0"/>
              </a:rPr>
              <a:t>This is your last exit full of shopping and eating places. At the exit ramp, turn left and begin counting traffic lights.</a:t>
            </a:r>
          </a:p>
          <a:p>
            <a:pPr marL="171450" lvl="0" indent="-171450" defTabSz="914400" fontAlgn="base">
              <a:spcBef>
                <a:spcPct val="0"/>
              </a:spcBef>
              <a:spcAft>
                <a:spcPct val="0"/>
              </a:spcAft>
              <a:buFont typeface="Arial" panose="020B0604020202020204" pitchFamily="34" charset="0"/>
              <a:buChar char="•"/>
            </a:pPr>
            <a:r>
              <a:rPr lang="en-US" altLang="en-US" sz="1100" dirty="0">
                <a:latin typeface="+mj-lt"/>
                <a:ea typeface="Times New Roman" pitchFamily="18" charset="0"/>
                <a:cs typeface="Arial" pitchFamily="34" charset="0"/>
              </a:rPr>
              <a:t>When you reach the 10th light  (after 2 miles) take the right turn only onto S. River Street.</a:t>
            </a:r>
            <a:r>
              <a:rPr lang="en-US" sz="1200" dirty="0"/>
              <a:t> *</a:t>
            </a:r>
            <a:r>
              <a:rPr lang="en-US" sz="1100" u="sng" dirty="0"/>
              <a:t>The 35 mph speed limit is enforced   </a:t>
            </a:r>
            <a:r>
              <a:rPr lang="en-US" altLang="en-US" sz="1100" dirty="0">
                <a:latin typeface="+mj-lt"/>
                <a:ea typeface="Times New Roman" pitchFamily="18" charset="0"/>
                <a:cs typeface="Arial" pitchFamily="34" charset="0"/>
              </a:rPr>
              <a:t>This turns into Hwy 136 West. Stay on Hwy 136 for 18 MORE miles (for a total of 20)</a:t>
            </a:r>
          </a:p>
          <a:p>
            <a:pPr marL="171450" lvl="0" indent="-171450" defTabSz="914400" fontAlgn="base">
              <a:spcBef>
                <a:spcPct val="0"/>
              </a:spcBef>
              <a:spcAft>
                <a:spcPct val="0"/>
              </a:spcAft>
              <a:buFont typeface="Arial" panose="020B0604020202020204" pitchFamily="34" charset="0"/>
              <a:buChar char="•"/>
            </a:pPr>
            <a:r>
              <a:rPr lang="en-US" altLang="en-US" sz="1100" dirty="0">
                <a:latin typeface="+mj-lt"/>
                <a:ea typeface="Times New Roman" pitchFamily="18" charset="0"/>
                <a:cs typeface="Arial" pitchFamily="34" charset="0"/>
              </a:rPr>
              <a:t>The school and horse head sign with an American Flag flying will be on the right</a:t>
            </a:r>
          </a:p>
          <a:p>
            <a:pPr marL="171450" lvl="0" indent="-171450" defTabSz="914400" fontAlgn="base">
              <a:spcBef>
                <a:spcPct val="0"/>
              </a:spcBef>
              <a:spcAft>
                <a:spcPct val="0"/>
              </a:spcAft>
              <a:buFont typeface="Arial" panose="020B0604020202020204" pitchFamily="34" charset="0"/>
              <a:buChar char="•"/>
            </a:pPr>
            <a:r>
              <a:rPr lang="en-US" altLang="en-US" sz="1100" dirty="0">
                <a:latin typeface="+mj-lt"/>
                <a:ea typeface="Times New Roman" pitchFamily="18" charset="0"/>
                <a:cs typeface="Arial" pitchFamily="34" charset="0"/>
              </a:rPr>
              <a:t> </a:t>
            </a:r>
            <a:r>
              <a:rPr lang="en-US" altLang="en-US" sz="1100" b="1" dirty="0">
                <a:latin typeface="+mj-lt"/>
                <a:ea typeface="Times New Roman" pitchFamily="18" charset="0"/>
                <a:cs typeface="Arial" pitchFamily="34" charset="0"/>
              </a:rPr>
              <a:t>Casey &amp; Son</a:t>
            </a:r>
            <a:r>
              <a:rPr lang="en-US" altLang="en-US" sz="1100" dirty="0">
                <a:latin typeface="+mj-lt"/>
                <a:ea typeface="Times New Roman" pitchFamily="18" charset="0"/>
                <a:cs typeface="Arial" pitchFamily="34" charset="0"/>
              </a:rPr>
              <a:t>, </a:t>
            </a:r>
            <a:r>
              <a:rPr lang="en-US" altLang="en-US" sz="1100" b="1" dirty="0">
                <a:latin typeface="+mj-lt"/>
                <a:ea typeface="Times New Roman" pitchFamily="18" charset="0"/>
                <a:cs typeface="Arial" pitchFamily="34" charset="0"/>
              </a:rPr>
              <a:t>Farriers’ National Research Center and School</a:t>
            </a:r>
          </a:p>
          <a:p>
            <a:pPr marL="171450" lvl="0" indent="-171450" defTabSz="914400" fontAlgn="base">
              <a:spcBef>
                <a:spcPct val="0"/>
              </a:spcBef>
              <a:spcAft>
                <a:spcPct val="0"/>
              </a:spcAft>
              <a:buFont typeface="Arial" panose="020B0604020202020204" pitchFamily="34" charset="0"/>
              <a:buChar char="•"/>
            </a:pPr>
            <a:endParaRPr lang="en-US" altLang="en-US" sz="1100" b="1" dirty="0">
              <a:latin typeface="+mj-lt"/>
              <a:ea typeface="Times New Roman" pitchFamily="18" charset="0"/>
              <a:cs typeface="Arial" pitchFamily="34" charset="0"/>
            </a:endParaRPr>
          </a:p>
          <a:p>
            <a:r>
              <a:rPr lang="en-US" sz="1100" b="1" u="sng" dirty="0"/>
              <a:t>From Chattanooga, Tennessee:  I-75 South to Exit #345, Ringgold/Tunnel Hill /Hwy 41      (the best exit)</a:t>
            </a:r>
          </a:p>
          <a:p>
            <a:r>
              <a:rPr lang="en-US" sz="1100" b="1" dirty="0"/>
              <a:t>      </a:t>
            </a:r>
            <a:r>
              <a:rPr lang="en-US" sz="1100" dirty="0"/>
              <a:t>At the exit ramp, turn right and go through Tunnel Hill, approximately 10 miles.</a:t>
            </a:r>
            <a:r>
              <a:rPr lang="en-US" sz="1050" u="sng" dirty="0"/>
              <a:t>!</a:t>
            </a:r>
          </a:p>
          <a:p>
            <a:pPr marL="171450" indent="-171450">
              <a:buFont typeface="Arial" panose="020B0604020202020204" pitchFamily="34" charset="0"/>
              <a:buChar char="•"/>
            </a:pPr>
            <a:r>
              <a:rPr lang="en-US" sz="1100" dirty="0"/>
              <a:t>You will approach a Traffic Light and a right turn only</a:t>
            </a:r>
          </a:p>
          <a:p>
            <a:pPr marL="171450" indent="-171450">
              <a:buFont typeface="Arial" panose="020B0604020202020204" pitchFamily="34" charset="0"/>
              <a:buChar char="•"/>
            </a:pPr>
            <a:r>
              <a:rPr lang="en-US" sz="1100" dirty="0"/>
              <a:t>Turn Right onto Hwy 201. You will see a sign to </a:t>
            </a:r>
            <a:r>
              <a:rPr lang="en-US" sz="1100" dirty="0" err="1"/>
              <a:t>Villanow</a:t>
            </a:r>
            <a:r>
              <a:rPr lang="en-US" sz="1100" dirty="0"/>
              <a:t>, 12 miles. </a:t>
            </a:r>
          </a:p>
          <a:p>
            <a:pPr marL="171450" indent="-171450">
              <a:buFont typeface="Arial" panose="020B0604020202020204" pitchFamily="34" charset="0"/>
              <a:buChar char="•"/>
            </a:pPr>
            <a:r>
              <a:rPr lang="en-US" sz="1100" dirty="0"/>
              <a:t>At </a:t>
            </a:r>
            <a:r>
              <a:rPr lang="en-US" sz="1100" dirty="0" err="1"/>
              <a:t>Villanow</a:t>
            </a:r>
            <a:r>
              <a:rPr lang="en-US" sz="1100" dirty="0"/>
              <a:t>, the General Store will be in front of you at the intersection/stop sign.</a:t>
            </a:r>
          </a:p>
          <a:p>
            <a:pPr marL="171450" indent="-171450">
              <a:buFont typeface="Arial" panose="020B0604020202020204" pitchFamily="34" charset="0"/>
              <a:buChar char="•"/>
            </a:pPr>
            <a:r>
              <a:rPr lang="en-US" sz="1100" dirty="0"/>
              <a:t>Turn left onto Hwy 136 going East and drive 1.5 miles</a:t>
            </a:r>
          </a:p>
          <a:p>
            <a:pPr marL="171450" indent="-171450">
              <a:buFont typeface="Arial" panose="020B0604020202020204" pitchFamily="34" charset="0"/>
              <a:buChar char="•"/>
            </a:pPr>
            <a:r>
              <a:rPr lang="en-US" sz="1100" dirty="0"/>
              <a:t>The sign with American Flag flying will be on the left: </a:t>
            </a:r>
            <a:r>
              <a:rPr lang="en-US" sz="1100" b="1" dirty="0"/>
              <a:t>Farriers’ National Research Center and School </a:t>
            </a:r>
            <a:endParaRPr lang="en-US" sz="1100" dirty="0"/>
          </a:p>
        </p:txBody>
      </p:sp>
      <p:sp>
        <p:nvSpPr>
          <p:cNvPr id="51" name="TextBox 50"/>
          <p:cNvSpPr txBox="1"/>
          <p:nvPr/>
        </p:nvSpPr>
        <p:spPr>
          <a:xfrm>
            <a:off x="1953814" y="1489564"/>
            <a:ext cx="1265090" cy="215444"/>
          </a:xfrm>
          <a:prstGeom prst="rect">
            <a:avLst/>
          </a:prstGeom>
          <a:noFill/>
        </p:spPr>
        <p:txBody>
          <a:bodyPr wrap="none" rtlCol="0">
            <a:spAutoFit/>
          </a:bodyPr>
          <a:lstStyle/>
          <a:p>
            <a:r>
              <a:rPr lang="en-US" sz="800" i="1" dirty="0">
                <a:latin typeface="Arial" panose="020B0604020202020204" pitchFamily="34" charset="0"/>
                <a:cs typeface="Arial" panose="020B0604020202020204" pitchFamily="34" charset="0"/>
              </a:rPr>
              <a:t> with Link Casey (right)</a:t>
            </a:r>
          </a:p>
        </p:txBody>
      </p:sp>
      <p:sp>
        <p:nvSpPr>
          <p:cNvPr id="54" name="TextBox 53"/>
          <p:cNvSpPr txBox="1"/>
          <p:nvPr/>
        </p:nvSpPr>
        <p:spPr>
          <a:xfrm>
            <a:off x="2313520" y="3018757"/>
            <a:ext cx="1907954" cy="938719"/>
          </a:xfrm>
          <a:prstGeom prst="rect">
            <a:avLst/>
          </a:prstGeom>
          <a:solidFill>
            <a:schemeClr val="bg2"/>
          </a:solidFill>
          <a:effectLst>
            <a:softEdge rad="25400"/>
          </a:effectLst>
        </p:spPr>
        <p:txBody>
          <a:bodyPr wrap="square" rtlCol="0">
            <a:spAutoFit/>
          </a:bodyPr>
          <a:lstStyle/>
          <a:p>
            <a:pPr algn="ctr"/>
            <a:r>
              <a:rPr lang="en-US" sz="1100" b="1" dirty="0">
                <a:latin typeface="Adobe Gothic Std B" pitchFamily="34" charset="-128"/>
                <a:ea typeface="Adobe Gothic Std B" pitchFamily="34" charset="-128"/>
              </a:rPr>
              <a:t>Did you know?</a:t>
            </a:r>
          </a:p>
          <a:p>
            <a:pPr algn="ctr"/>
            <a:r>
              <a:rPr lang="en-US" sz="1100" b="1" dirty="0">
                <a:latin typeface="Adobe Gothic Std B" pitchFamily="34" charset="-128"/>
                <a:ea typeface="Adobe Gothic Std B" pitchFamily="34" charset="-128"/>
              </a:rPr>
              <a:t>A Certified Farrier</a:t>
            </a:r>
          </a:p>
          <a:p>
            <a:pPr algn="ctr"/>
            <a:r>
              <a:rPr lang="en-US" sz="1100" b="1" dirty="0">
                <a:latin typeface="Adobe Gothic Std B" pitchFamily="34" charset="-128"/>
                <a:ea typeface="Adobe Gothic Std B" pitchFamily="34" charset="-128"/>
              </a:rPr>
              <a:t>Can Earn</a:t>
            </a:r>
          </a:p>
          <a:p>
            <a:pPr algn="ctr"/>
            <a:r>
              <a:rPr lang="en-US" sz="1100" b="1" dirty="0">
                <a:latin typeface="Adobe Gothic Std B" pitchFamily="34" charset="-128"/>
                <a:ea typeface="Adobe Gothic Std B" pitchFamily="34" charset="-128"/>
              </a:rPr>
              <a:t>$50,000 to $100,000</a:t>
            </a:r>
          </a:p>
          <a:p>
            <a:pPr algn="ctr"/>
            <a:r>
              <a:rPr lang="en-US" sz="1100" b="1" dirty="0">
                <a:latin typeface="Adobe Gothic Std B" pitchFamily="34" charset="-128"/>
                <a:ea typeface="Adobe Gothic Std B" pitchFamily="34" charset="-128"/>
              </a:rPr>
              <a:t>Per Year!</a:t>
            </a:r>
          </a:p>
        </p:txBody>
      </p:sp>
      <p:pic>
        <p:nvPicPr>
          <p:cNvPr id="53" name="Picture 52"/>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8941" y="3093580"/>
            <a:ext cx="379208" cy="640080"/>
          </a:xfrm>
          <a:prstGeom prst="rect">
            <a:avLst/>
          </a:prstGeom>
        </p:spPr>
      </p:pic>
      <p:pic>
        <p:nvPicPr>
          <p:cNvPr id="55" name="Picture 54"/>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965571" y="3127044"/>
            <a:ext cx="379208" cy="640080"/>
          </a:xfrm>
          <a:prstGeom prst="rect">
            <a:avLst/>
          </a:prstGeom>
        </p:spPr>
      </p:pic>
      <p:sp>
        <p:nvSpPr>
          <p:cNvPr id="19" name="TextBox 18"/>
          <p:cNvSpPr txBox="1"/>
          <p:nvPr/>
        </p:nvSpPr>
        <p:spPr>
          <a:xfrm>
            <a:off x="24090" y="5789"/>
            <a:ext cx="367408" cy="307777"/>
          </a:xfrm>
          <a:prstGeom prst="rect">
            <a:avLst/>
          </a:prstGeom>
          <a:noFill/>
          <a:ln>
            <a:noFill/>
          </a:ln>
        </p:spPr>
        <p:txBody>
          <a:bodyPr wrap="none" rtlCol="0">
            <a:spAutoFit/>
          </a:bodyPr>
          <a:lstStyle/>
          <a:p>
            <a:r>
              <a:rPr lang="en-US" sz="1400" dirty="0"/>
              <a:t>16</a:t>
            </a:r>
          </a:p>
        </p:txBody>
      </p:sp>
      <p:pic>
        <p:nvPicPr>
          <p:cNvPr id="3" name="Picture 2">
            <a:extLst>
              <a:ext uri="{FF2B5EF4-FFF2-40B4-BE49-F238E27FC236}">
                <a16:creationId xmlns:a16="http://schemas.microsoft.com/office/drawing/2014/main" id="{0A2E0109-CC43-4B0B-84C8-D4E0FE3C440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67349" y="7771230"/>
            <a:ext cx="1193800" cy="1193800"/>
          </a:xfrm>
          <a:prstGeom prst="rect">
            <a:avLst/>
          </a:prstGeom>
        </p:spPr>
      </p:pic>
    </p:spTree>
    <p:extLst>
      <p:ext uri="{BB962C8B-B14F-4D97-AF65-F5344CB8AC3E}">
        <p14:creationId xmlns:p14="http://schemas.microsoft.com/office/powerpoint/2010/main" val="167122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61" y="3124200"/>
            <a:ext cx="2257641"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490" y="3124200"/>
            <a:ext cx="2135229"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808" y="3124200"/>
            <a:ext cx="2154646"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354"/>
          <p:cNvSpPr txBox="1">
            <a:spLocks noChangeArrowheads="1"/>
          </p:cNvSpPr>
          <p:nvPr/>
        </p:nvSpPr>
        <p:spPr bwMode="auto">
          <a:xfrm>
            <a:off x="288758" y="6172200"/>
            <a:ext cx="3024929" cy="103950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eaLnBrk="0"/>
            <a:r>
              <a:rPr lang="en-US" sz="1600" b="1" spc="5" dirty="0">
                <a:solidFill>
                  <a:schemeClr val="tx2">
                    <a:lumMod val="75000"/>
                  </a:schemeClr>
                </a:solidFill>
                <a:latin typeface="Aharoni" panose="02010803020104030203" pitchFamily="2" charset="-79"/>
                <a:ea typeface="Times New Roman"/>
                <a:cs typeface="Aharoni" panose="02010803020104030203" pitchFamily="2" charset="-79"/>
              </a:rPr>
              <a:t>Used as an educational aid to study gait and motion of the horse. With just one application of the shoe on the hoof, it </a:t>
            </a:r>
            <a:r>
              <a:rPr lang="en-US" sz="1600" b="1" spc="25" dirty="0">
                <a:solidFill>
                  <a:schemeClr val="tx2">
                    <a:lumMod val="75000"/>
                  </a:schemeClr>
                </a:solidFill>
                <a:latin typeface="Aharoni" panose="02010803020104030203" pitchFamily="2" charset="-79"/>
                <a:ea typeface="Times New Roman"/>
                <a:cs typeface="Aharoni" panose="02010803020104030203" pitchFamily="2" charset="-79"/>
              </a:rPr>
              <a:t>can be altered in various ways liked corrective shoes that affect the motion of the horse. </a:t>
            </a:r>
            <a:endParaRPr lang="en-US" sz="1600" dirty="0">
              <a:solidFill>
                <a:schemeClr val="tx2">
                  <a:lumMod val="75000"/>
                </a:schemeClr>
              </a:solidFill>
              <a:latin typeface="Times New Roman"/>
              <a:ea typeface="Times New Roman"/>
            </a:endParaRPr>
          </a:p>
        </p:txBody>
      </p:sp>
      <p:sp>
        <p:nvSpPr>
          <p:cNvPr id="9" name="TextBox 8"/>
          <p:cNvSpPr txBox="1"/>
          <p:nvPr/>
        </p:nvSpPr>
        <p:spPr>
          <a:xfrm>
            <a:off x="1162304" y="5227319"/>
            <a:ext cx="4419600" cy="400097"/>
          </a:xfrm>
          <a:prstGeom prst="rect">
            <a:avLst/>
          </a:prstGeom>
          <a:noFill/>
        </p:spPr>
        <p:txBody>
          <a:bodyPr wrap="square" lIns="91429" tIns="45714" rIns="91429" bIns="45714" rtlCol="0">
            <a:spAutoFit/>
          </a:bodyPr>
          <a:lstStyle/>
          <a:p>
            <a:r>
              <a:rPr lang="en-US" sz="2000" u="sng" dirty="0">
                <a:latin typeface="Aharoni" panose="02010803020104030203" pitchFamily="2" charset="-79"/>
                <a:cs typeface="Aharoni" panose="02010803020104030203" pitchFamily="2" charset="-79"/>
              </a:rPr>
              <a:t>Our Adjustable Shoe </a:t>
            </a:r>
            <a:r>
              <a:rPr lang="en-US" u="sng" dirty="0">
                <a:latin typeface="Aharoni" panose="02010803020104030203" pitchFamily="2" charset="-79"/>
                <a:cs typeface="Aharoni" panose="02010803020104030203" pitchFamily="2" charset="-79"/>
              </a:rPr>
              <a:t>Invented HERE</a:t>
            </a:r>
            <a:r>
              <a:rPr lang="en-US" u="sng" dirty="0">
                <a:latin typeface="Copse" panose="02000503080000020004" pitchFamily="2" charset="0"/>
                <a:cs typeface="Aharoni" panose="02010803020104030203" pitchFamily="2" charset="-79"/>
              </a:rPr>
              <a:t>!</a:t>
            </a:r>
          </a:p>
        </p:txBody>
      </p:sp>
      <p:sp>
        <p:nvSpPr>
          <p:cNvPr id="28" name="TextBox 27"/>
          <p:cNvSpPr txBox="1"/>
          <p:nvPr/>
        </p:nvSpPr>
        <p:spPr>
          <a:xfrm>
            <a:off x="179273" y="1912347"/>
            <a:ext cx="6455260" cy="1352610"/>
          </a:xfrm>
          <a:prstGeom prst="rect">
            <a:avLst/>
          </a:prstGeom>
          <a:noFill/>
        </p:spPr>
        <p:txBody>
          <a:bodyPr wrap="square" lIns="91429" tIns="45714" rIns="91429" bIns="45714" rtlCol="0">
            <a:spAutoFit/>
          </a:bodyPr>
          <a:lstStyle/>
          <a:p>
            <a:pPr algn="ctr"/>
            <a:r>
              <a:rPr lang="en-US" sz="4000" dirty="0">
                <a:solidFill>
                  <a:srgbClr val="669BCD"/>
                </a:solidFill>
                <a:latin typeface="Aharoni" panose="02010803020104030203" pitchFamily="2" charset="-79"/>
                <a:cs typeface="Aharoni" panose="02010803020104030203" pitchFamily="2" charset="-79"/>
              </a:rPr>
              <a:t>The Farrier Science That </a:t>
            </a:r>
          </a:p>
          <a:p>
            <a:pPr algn="ctr"/>
            <a:r>
              <a:rPr lang="en-US" sz="4000" dirty="0">
                <a:solidFill>
                  <a:srgbClr val="669BCD"/>
                </a:solidFill>
                <a:latin typeface="Aharoni" panose="02010803020104030203" pitchFamily="2" charset="-79"/>
                <a:cs typeface="Aharoni" panose="02010803020104030203" pitchFamily="2" charset="-79"/>
              </a:rPr>
              <a:t>Makes The Difference is $$</a:t>
            </a:r>
          </a:p>
        </p:txBody>
      </p:sp>
      <p:sp>
        <p:nvSpPr>
          <p:cNvPr id="29" name="Rectangle 28"/>
          <p:cNvSpPr/>
          <p:nvPr/>
        </p:nvSpPr>
        <p:spPr>
          <a:xfrm>
            <a:off x="152575"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10" name="TextBox 9"/>
          <p:cNvSpPr txBox="1"/>
          <p:nvPr/>
        </p:nvSpPr>
        <p:spPr>
          <a:xfrm>
            <a:off x="3810000" y="762000"/>
            <a:ext cx="184708" cy="369320"/>
          </a:xfrm>
          <a:prstGeom prst="rect">
            <a:avLst/>
          </a:prstGeom>
          <a:noFill/>
        </p:spPr>
        <p:txBody>
          <a:bodyPr wrap="none" lIns="91429" tIns="45714" rIns="91429" bIns="45714" rtlCol="0">
            <a:spAutoFit/>
          </a:bodyPr>
          <a:lstStyle/>
          <a:p>
            <a:endParaRPr lang="en-US" dirty="0"/>
          </a:p>
        </p:txBody>
      </p:sp>
      <p:sp>
        <p:nvSpPr>
          <p:cNvPr id="12" name="TextBox 11"/>
          <p:cNvSpPr txBox="1"/>
          <p:nvPr/>
        </p:nvSpPr>
        <p:spPr>
          <a:xfrm>
            <a:off x="510720" y="100281"/>
            <a:ext cx="6204994" cy="2215979"/>
          </a:xfrm>
          <a:prstGeom prst="rect">
            <a:avLst/>
          </a:prstGeom>
          <a:noFill/>
        </p:spPr>
        <p:txBody>
          <a:bodyPr wrap="square" lIns="91429" tIns="45714" rIns="91429" bIns="45714" rtlCol="0">
            <a:spAutoFit/>
          </a:bodyPr>
          <a:lstStyle/>
          <a:p>
            <a:pPr algn="ctr"/>
            <a:r>
              <a:rPr lang="en-US" sz="2800" i="1" dirty="0">
                <a:solidFill>
                  <a:srgbClr val="030303"/>
                </a:solidFill>
                <a:latin typeface="Aharoni" panose="02010803020104030203" pitchFamily="2" charset="-79"/>
                <a:cs typeface="Aharoni" panose="02010803020104030203" pitchFamily="2" charset="-79"/>
              </a:rPr>
              <a:t>Why is our school  </a:t>
            </a:r>
            <a:r>
              <a:rPr lang="en-US" sz="2800" i="1" dirty="0">
                <a:solidFill>
                  <a:srgbClr val="030303"/>
                </a:solidFill>
                <a:latin typeface="Adobe Gothic Std B" pitchFamily="34" charset="-128"/>
                <a:ea typeface="Adobe Gothic Std B" pitchFamily="34" charset="-128"/>
                <a:cs typeface="Aharoni" panose="02010803020104030203" pitchFamily="2" charset="-79"/>
              </a:rPr>
              <a:t>#1 </a:t>
            </a:r>
            <a:r>
              <a:rPr lang="en-US" sz="2800" i="1" dirty="0">
                <a:solidFill>
                  <a:srgbClr val="030303"/>
                </a:solidFill>
                <a:latin typeface="Aharoni" panose="02010803020104030203" pitchFamily="2" charset="-79"/>
                <a:cs typeface="Aharoni" panose="02010803020104030203" pitchFamily="2" charset="-79"/>
              </a:rPr>
              <a:t>in the World? We Care about your success !!</a:t>
            </a:r>
            <a:endParaRPr lang="en-US" i="1" dirty="0">
              <a:solidFill>
                <a:srgbClr val="030303"/>
              </a:solidFill>
              <a:latin typeface="Aharoni" panose="02010803020104030203" pitchFamily="2" charset="-79"/>
              <a:cs typeface="Aharoni" panose="02010803020104030203" pitchFamily="2" charset="-79"/>
            </a:endParaRPr>
          </a:p>
          <a:p>
            <a:pPr algn="ctr"/>
            <a:r>
              <a:rPr lang="en-US" i="1" dirty="0">
                <a:solidFill>
                  <a:srgbClr val="030303"/>
                </a:solidFill>
                <a:latin typeface="Aharoni" panose="02010803020104030203" pitchFamily="2" charset="-79"/>
                <a:cs typeface="Aharoni" panose="02010803020104030203" pitchFamily="2" charset="-79"/>
              </a:rPr>
              <a:t>Our School has been pioneering new methods and research for </a:t>
            </a:r>
            <a:r>
              <a:rPr lang="en-US" sz="2800" i="1" dirty="0">
                <a:solidFill>
                  <a:srgbClr val="030303"/>
                </a:solidFill>
                <a:latin typeface="Aharoni" panose="02010803020104030203" pitchFamily="2" charset="-79"/>
                <a:cs typeface="Aharoni" panose="02010803020104030203" pitchFamily="2" charset="-79"/>
              </a:rPr>
              <a:t>29 </a:t>
            </a:r>
            <a:r>
              <a:rPr lang="en-US" i="1" dirty="0">
                <a:solidFill>
                  <a:srgbClr val="030303"/>
                </a:solidFill>
                <a:latin typeface="Aharoni" panose="02010803020104030203" pitchFamily="2" charset="-79"/>
                <a:cs typeface="Aharoni" panose="02010803020104030203" pitchFamily="2" charset="-79"/>
              </a:rPr>
              <a:t>years.    We offer training that can't be found anywhere else.</a:t>
            </a:r>
          </a:p>
          <a:p>
            <a:pPr algn="ctr"/>
            <a:endParaRPr lang="en-US" b="0" i="1" dirty="0">
              <a:solidFill>
                <a:srgbClr val="030303"/>
              </a:solidFill>
              <a:effectLst/>
              <a:latin typeface="Aharoni" panose="02010803020104030203" pitchFamily="2" charset="-79"/>
              <a:cs typeface="Aharoni" panose="02010803020104030203" pitchFamily="2" charset="-79"/>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5674862"/>
            <a:ext cx="2705100" cy="2240280"/>
          </a:xfrm>
          <a:prstGeom prst="rect">
            <a:avLst/>
          </a:prstGeom>
        </p:spPr>
      </p:pic>
      <p:sp>
        <p:nvSpPr>
          <p:cNvPr id="3" name="Rectangle 2"/>
          <p:cNvSpPr/>
          <p:nvPr/>
        </p:nvSpPr>
        <p:spPr>
          <a:xfrm>
            <a:off x="-89540" y="8431167"/>
            <a:ext cx="6973050" cy="400097"/>
          </a:xfrm>
          <a:prstGeom prst="rect">
            <a:avLst/>
          </a:prstGeom>
        </p:spPr>
        <p:txBody>
          <a:bodyPr wrap="square" lIns="91429" tIns="45714" rIns="91429" bIns="45714">
            <a:spAutoFit/>
          </a:bodyPr>
          <a:lstStyle/>
          <a:p>
            <a:pPr algn="ctr"/>
            <a:r>
              <a:rPr lang="en-US" sz="2000" dirty="0">
                <a:solidFill>
                  <a:srgbClr val="030303"/>
                </a:solidFill>
                <a:latin typeface="Aharoni" panose="02010803020104030203" pitchFamily="2" charset="-79"/>
                <a:cs typeface="Aharoni" panose="02010803020104030203" pitchFamily="2" charset="-79"/>
              </a:rPr>
              <a:t>The more you </a:t>
            </a:r>
            <a:r>
              <a:rPr lang="en-US" sz="2000" u="sng" dirty="0">
                <a:solidFill>
                  <a:srgbClr val="030303"/>
                </a:solidFill>
                <a:latin typeface="Aharoni" panose="02010803020104030203" pitchFamily="2" charset="-79"/>
                <a:cs typeface="Aharoni" panose="02010803020104030203" pitchFamily="2" charset="-79"/>
              </a:rPr>
              <a:t>learn</a:t>
            </a:r>
            <a:r>
              <a:rPr lang="en-US" sz="2000" dirty="0">
                <a:solidFill>
                  <a:srgbClr val="030303"/>
                </a:solidFill>
                <a:latin typeface="Aharoni" panose="02010803020104030203" pitchFamily="2" charset="-79"/>
                <a:cs typeface="Aharoni" panose="02010803020104030203" pitchFamily="2" charset="-79"/>
              </a:rPr>
              <a:t>, the more you’ll </a:t>
            </a:r>
            <a:r>
              <a:rPr lang="en-US" sz="2000" u="sng" dirty="0">
                <a:solidFill>
                  <a:srgbClr val="030303"/>
                </a:solidFill>
                <a:latin typeface="Aharoni" panose="02010803020104030203" pitchFamily="2" charset="-79"/>
                <a:cs typeface="Aharoni" panose="02010803020104030203" pitchFamily="2" charset="-79"/>
              </a:rPr>
              <a:t>EARN $$$</a:t>
            </a:r>
            <a:endParaRPr lang="en-US" sz="2000" dirty="0">
              <a:solidFill>
                <a:srgbClr val="030303"/>
              </a:solidFill>
              <a:latin typeface="Aharoni" panose="02010803020104030203" pitchFamily="2" charset="-79"/>
              <a:cs typeface="Aharoni" panose="02010803020104030203" pitchFamily="2" charset="-79"/>
            </a:endParaRPr>
          </a:p>
        </p:txBody>
      </p:sp>
      <p:sp>
        <p:nvSpPr>
          <p:cNvPr id="4" name="TextBox 3"/>
          <p:cNvSpPr txBox="1"/>
          <p:nvPr/>
        </p:nvSpPr>
        <p:spPr>
          <a:xfrm>
            <a:off x="234681" y="161944"/>
            <a:ext cx="276038" cy="307777"/>
          </a:xfrm>
          <a:prstGeom prst="rect">
            <a:avLst/>
          </a:prstGeom>
          <a:noFill/>
          <a:ln>
            <a:noFill/>
          </a:ln>
        </p:spPr>
        <p:txBody>
          <a:bodyPr wrap="none" rtlCol="0">
            <a:spAutoFit/>
          </a:bodyPr>
          <a:lstStyle/>
          <a:p>
            <a:r>
              <a:rPr lang="en-US" sz="1400" dirty="0"/>
              <a:t>2</a:t>
            </a:r>
          </a:p>
        </p:txBody>
      </p:sp>
      <p:sp>
        <p:nvSpPr>
          <p:cNvPr id="5" name="TextBox 4"/>
          <p:cNvSpPr txBox="1"/>
          <p:nvPr/>
        </p:nvSpPr>
        <p:spPr>
          <a:xfrm>
            <a:off x="1801222" y="7936706"/>
            <a:ext cx="6456714" cy="523220"/>
          </a:xfrm>
          <a:prstGeom prst="rect">
            <a:avLst/>
          </a:prstGeom>
          <a:noFill/>
        </p:spPr>
        <p:txBody>
          <a:bodyPr wrap="square" rtlCol="0">
            <a:spAutoFit/>
          </a:bodyPr>
          <a:lstStyle/>
          <a:p>
            <a:pPr algn="ctr"/>
            <a:r>
              <a:rPr lang="en-US" sz="1400" dirty="0">
                <a:latin typeface="Aharoni" panose="02010803020104030203" pitchFamily="2" charset="-79"/>
                <a:cs typeface="Aharoni" panose="02010803020104030203" pitchFamily="2" charset="-79"/>
              </a:rPr>
              <a:t>This gives great insight for the student. </a:t>
            </a:r>
          </a:p>
          <a:p>
            <a:pPr algn="ctr"/>
            <a:r>
              <a:rPr lang="en-US" sz="1400" dirty="0">
                <a:latin typeface="Aharoni" panose="02010803020104030203" pitchFamily="2" charset="-79"/>
                <a:cs typeface="Aharoni" panose="02010803020104030203" pitchFamily="2" charset="-79"/>
              </a:rPr>
              <a:t>Found NOWHERE else in the world!</a:t>
            </a:r>
          </a:p>
        </p:txBody>
      </p:sp>
    </p:spTree>
    <p:extLst>
      <p:ext uri="{BB962C8B-B14F-4D97-AF65-F5344CB8AC3E}">
        <p14:creationId xmlns:p14="http://schemas.microsoft.com/office/powerpoint/2010/main" val="1638954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40224" y="6190348"/>
            <a:ext cx="3702853" cy="2468880"/>
          </a:xfrm>
          <a:prstGeom prst="rect">
            <a:avLst/>
          </a:prstGeom>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873" y="914400"/>
            <a:ext cx="3535680" cy="2651760"/>
          </a:xfrm>
          <a:prstGeom prst="rect">
            <a:avLst/>
          </a:prstGeom>
          <a:ln w="57150">
            <a:noFill/>
          </a:ln>
        </p:spPr>
      </p:pic>
      <p:sp>
        <p:nvSpPr>
          <p:cNvPr id="8" name="TextBox 7"/>
          <p:cNvSpPr txBox="1"/>
          <p:nvPr/>
        </p:nvSpPr>
        <p:spPr>
          <a:xfrm>
            <a:off x="123470" y="3512915"/>
            <a:ext cx="6648128" cy="2985421"/>
          </a:xfrm>
          <a:prstGeom prst="rect">
            <a:avLst/>
          </a:prstGeom>
          <a:noFill/>
        </p:spPr>
        <p:txBody>
          <a:bodyPr wrap="square" lIns="91429" tIns="45714" rIns="91429" bIns="45714" rtlCol="0">
            <a:spAutoFit/>
          </a:bodyPr>
          <a:lstStyle/>
          <a:p>
            <a:pPr algn="ctr"/>
            <a:r>
              <a:rPr lang="en-US" sz="1600" dirty="0">
                <a:solidFill>
                  <a:srgbClr val="050505"/>
                </a:solidFill>
                <a:latin typeface="Aharoni" panose="02010803020104030203" pitchFamily="2" charset="-79"/>
                <a:cs typeface="Aharoni" panose="02010803020104030203" pitchFamily="2" charset="-79"/>
              </a:rPr>
              <a:t>Our students have the </a:t>
            </a:r>
            <a:r>
              <a:rPr lang="en-US" sz="1600" b="1" u="sng" dirty="0">
                <a:solidFill>
                  <a:srgbClr val="050505"/>
                </a:solidFill>
                <a:latin typeface="Aharoni" panose="02010803020104030203" pitchFamily="2" charset="-79"/>
                <a:cs typeface="Aharoni" panose="02010803020104030203" pitchFamily="2" charset="-79"/>
              </a:rPr>
              <a:t>exclusive advantage </a:t>
            </a:r>
            <a:r>
              <a:rPr lang="en-US" sz="1600" dirty="0">
                <a:solidFill>
                  <a:srgbClr val="050505"/>
                </a:solidFill>
                <a:latin typeface="Aharoni" panose="02010803020104030203" pitchFamily="2" charset="-79"/>
                <a:cs typeface="Aharoni" panose="02010803020104030203" pitchFamily="2" charset="-79"/>
              </a:rPr>
              <a:t>of seeing the horse in motion with </a:t>
            </a:r>
            <a:r>
              <a:rPr lang="en-US" sz="1600" u="sng" dirty="0">
                <a:solidFill>
                  <a:srgbClr val="050505"/>
                </a:solidFill>
                <a:latin typeface="Aharoni" panose="02010803020104030203" pitchFamily="2" charset="-79"/>
                <a:cs typeface="Aharoni" panose="02010803020104030203" pitchFamily="2" charset="-79"/>
              </a:rPr>
              <a:t>OUR PATENTED </a:t>
            </a:r>
            <a:r>
              <a:rPr lang="en-US" sz="1600" dirty="0">
                <a:solidFill>
                  <a:srgbClr val="050505"/>
                </a:solidFill>
                <a:latin typeface="Aharoni" panose="02010803020104030203" pitchFamily="2" charset="-79"/>
                <a:cs typeface="Aharoni" panose="02010803020104030203" pitchFamily="2" charset="-79"/>
              </a:rPr>
              <a:t>Treadmill,</a:t>
            </a:r>
          </a:p>
          <a:p>
            <a:pPr algn="ctr"/>
            <a:r>
              <a:rPr lang="en-US" sz="2800" dirty="0">
                <a:solidFill>
                  <a:schemeClr val="accent1">
                    <a:lumMod val="50000"/>
                  </a:schemeClr>
                </a:solidFill>
                <a:latin typeface="Aharoni" panose="02010803020104030203" pitchFamily="2" charset="-79"/>
                <a:cs typeface="Aharoni" panose="02010803020104030203" pitchFamily="2" charset="-79"/>
              </a:rPr>
              <a:t> </a:t>
            </a:r>
            <a:r>
              <a:rPr lang="en-US" sz="2400" b="1" dirty="0">
                <a:solidFill>
                  <a:schemeClr val="accent1">
                    <a:lumMod val="50000"/>
                  </a:schemeClr>
                </a:solidFill>
                <a:latin typeface="Aharoni" panose="02010803020104030203" pitchFamily="2" charset="-79"/>
                <a:cs typeface="Aharoni" panose="02010803020104030203" pitchFamily="2" charset="-79"/>
              </a:rPr>
              <a:t>Before, during and after shoeing.</a:t>
            </a:r>
            <a:endParaRPr lang="en-US" sz="2800" dirty="0">
              <a:solidFill>
                <a:schemeClr val="accent1">
                  <a:lumMod val="50000"/>
                </a:schemeClr>
              </a:solidFill>
              <a:latin typeface="Aharoni" panose="02010803020104030203" pitchFamily="2" charset="-79"/>
              <a:cs typeface="Aharoni" panose="02010803020104030203" pitchFamily="2" charset="-79"/>
            </a:endParaRPr>
          </a:p>
          <a:p>
            <a:pPr algn="ctr"/>
            <a:r>
              <a:rPr lang="en-US" sz="1600" dirty="0">
                <a:solidFill>
                  <a:srgbClr val="050505"/>
                </a:solidFill>
                <a:latin typeface="Aharoni" panose="02010803020104030203" pitchFamily="2" charset="-79"/>
                <a:cs typeface="Aharoni" panose="02010803020104030203" pitchFamily="2" charset="-79"/>
              </a:rPr>
              <a:t>It's not enough to learn how to apply a shoe. </a:t>
            </a:r>
          </a:p>
          <a:p>
            <a:pPr algn="ctr"/>
            <a:r>
              <a:rPr lang="en-US" sz="1600" dirty="0">
                <a:solidFill>
                  <a:srgbClr val="050505"/>
                </a:solidFill>
                <a:latin typeface="Aharoni" panose="02010803020104030203" pitchFamily="2" charset="-79"/>
                <a:cs typeface="Aharoni" panose="02010803020104030203" pitchFamily="2" charset="-79"/>
              </a:rPr>
              <a:t>You must learn how the shoe affects motion.</a:t>
            </a:r>
          </a:p>
          <a:p>
            <a:pPr algn="ctr"/>
            <a:endParaRPr lang="en-US" sz="1600" dirty="0">
              <a:solidFill>
                <a:schemeClr val="tx2">
                  <a:lumMod val="50000"/>
                </a:schemeClr>
              </a:solidFill>
              <a:latin typeface="Aharoni" panose="02010803020104030203" pitchFamily="2" charset="-79"/>
              <a:cs typeface="Aharoni" panose="02010803020104030203" pitchFamily="2" charset="-79"/>
            </a:endParaRPr>
          </a:p>
          <a:p>
            <a:pPr algn="ctr"/>
            <a:r>
              <a:rPr lang="en-US" sz="1600" dirty="0">
                <a:solidFill>
                  <a:schemeClr val="tx2">
                    <a:lumMod val="50000"/>
                  </a:schemeClr>
                </a:solidFill>
                <a:latin typeface="Aharoni" panose="02010803020104030203" pitchFamily="2" charset="-79"/>
                <a:cs typeface="Aharoni" panose="02010803020104030203" pitchFamily="2" charset="-79"/>
              </a:rPr>
              <a:t>Did you know?  There are over 1,000 different types of shoes !</a:t>
            </a:r>
          </a:p>
          <a:p>
            <a:pPr algn="ctr"/>
            <a:endParaRPr lang="en-US" sz="1600" dirty="0">
              <a:solidFill>
                <a:srgbClr val="050505"/>
              </a:solidFill>
              <a:latin typeface="Aharoni" panose="02010803020104030203" pitchFamily="2" charset="-79"/>
              <a:cs typeface="Aharoni" panose="02010803020104030203" pitchFamily="2" charset="-79"/>
            </a:endParaRPr>
          </a:p>
          <a:p>
            <a:pPr algn="ctr"/>
            <a:r>
              <a:rPr lang="en-US" sz="2400" u="sng" dirty="0">
                <a:solidFill>
                  <a:srgbClr val="050505"/>
                </a:solidFill>
                <a:latin typeface="Aharoni" panose="02010803020104030203" pitchFamily="2" charset="-79"/>
                <a:cs typeface="Aharoni" panose="02010803020104030203" pitchFamily="2" charset="-79"/>
              </a:rPr>
              <a:t>The farrier who knows more, earns more!!!</a:t>
            </a:r>
          </a:p>
          <a:p>
            <a:pPr algn="ctr"/>
            <a:endParaRPr lang="en-US" sz="2400" dirty="0">
              <a:solidFill>
                <a:srgbClr val="050505"/>
              </a:solidFill>
              <a:latin typeface="Aharoni" panose="02010803020104030203" pitchFamily="2" charset="-79"/>
              <a:cs typeface="Aharoni" panose="02010803020104030203" pitchFamily="2" charset="-79"/>
            </a:endParaRPr>
          </a:p>
        </p:txBody>
      </p:sp>
      <p:sp>
        <p:nvSpPr>
          <p:cNvPr id="10" name="Rectangle 9"/>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1" name="Rectangle 10"/>
          <p:cNvSpPr/>
          <p:nvPr/>
        </p:nvSpPr>
        <p:spPr>
          <a:xfrm>
            <a:off x="2124808" y="208425"/>
            <a:ext cx="2608385" cy="523208"/>
          </a:xfrm>
          <a:prstGeom prst="rect">
            <a:avLst/>
          </a:prstGeom>
        </p:spPr>
        <p:txBody>
          <a:bodyPr wrap="none" lIns="91429" tIns="45714" rIns="91429" bIns="45714">
            <a:spAutoFit/>
          </a:bodyPr>
          <a:lstStyle/>
          <a:p>
            <a:pPr lvl="0" algn="ctr"/>
            <a:r>
              <a:rPr lang="en-US" sz="2800" b="1" u="sng" dirty="0">
                <a:solidFill>
                  <a:prstClr val="black"/>
                </a:solidFill>
                <a:latin typeface="Aharoni" panose="02010803020104030203" pitchFamily="2" charset="-79"/>
                <a:cs typeface="Aharoni" panose="02010803020104030203" pitchFamily="2" charset="-79"/>
              </a:rPr>
              <a:t>Our Treadmill </a:t>
            </a:r>
          </a:p>
        </p:txBody>
      </p:sp>
      <p:sp>
        <p:nvSpPr>
          <p:cNvPr id="12" name="TextBox 11"/>
          <p:cNvSpPr txBox="1"/>
          <p:nvPr/>
        </p:nvSpPr>
        <p:spPr>
          <a:xfrm>
            <a:off x="6391551" y="162257"/>
            <a:ext cx="276038" cy="307777"/>
          </a:xfrm>
          <a:prstGeom prst="rect">
            <a:avLst/>
          </a:prstGeom>
          <a:noFill/>
          <a:ln>
            <a:noFill/>
          </a:ln>
        </p:spPr>
        <p:txBody>
          <a:bodyPr wrap="none" rtlCol="0">
            <a:spAutoFit/>
          </a:bodyPr>
          <a:lstStyle/>
          <a:p>
            <a:r>
              <a:rPr lang="en-US" sz="1400" dirty="0"/>
              <a:t>3</a:t>
            </a:r>
          </a:p>
        </p:txBody>
      </p:sp>
      <p:sp>
        <p:nvSpPr>
          <p:cNvPr id="3" name="Rectangle 2"/>
          <p:cNvSpPr/>
          <p:nvPr/>
        </p:nvSpPr>
        <p:spPr>
          <a:xfrm>
            <a:off x="92867" y="6386041"/>
            <a:ext cx="1435289" cy="2246769"/>
          </a:xfrm>
          <a:prstGeom prst="rect">
            <a:avLst/>
          </a:prstGeom>
          <a:noFill/>
          <a:ln>
            <a:noFill/>
          </a:ln>
        </p:spPr>
        <p:txBody>
          <a:bodyPr wrap="square" lIns="91440" tIns="45720" rIns="91440" bIns="45720">
            <a:spAutoFit/>
          </a:bodyPr>
          <a:lstStyle/>
          <a:p>
            <a:pPr algn="ctr"/>
            <a:r>
              <a:rPr lang="en-US" sz="2800" b="1" cap="none" spc="0" dirty="0">
                <a:ln w="0" cmpd="sng">
                  <a:solidFill>
                    <a:schemeClr val="tx1"/>
                  </a:solidFill>
                  <a:prstDash val="solid"/>
                  <a:miter lim="800000"/>
                </a:ln>
                <a:solidFill>
                  <a:schemeClr val="tx2">
                    <a:lumMod val="50000"/>
                  </a:schemeClr>
                </a:solidFill>
                <a:effectLst/>
                <a:latin typeface="League Gothic" pitchFamily="50" charset="0"/>
                <a:cs typeface="Aharoni" panose="02010803020104030203" pitchFamily="2" charset="-79"/>
              </a:rPr>
              <a:t>No other school offers this!</a:t>
            </a:r>
            <a:endParaRPr lang="en-US" sz="2800" b="1" cap="none" spc="0" dirty="0">
              <a:ln w="0" cmpd="sng">
                <a:solidFill>
                  <a:schemeClr val="tx1"/>
                </a:solidFill>
                <a:prstDash val="solid"/>
                <a:miter lim="800000"/>
              </a:ln>
              <a:solidFill>
                <a:schemeClr val="tx2">
                  <a:lumMod val="50000"/>
                </a:schemeClr>
              </a:solidFill>
              <a:effectLst/>
              <a:latin typeface="League Gothic" pitchFamily="50" charset="0"/>
            </a:endParaRPr>
          </a:p>
        </p:txBody>
      </p:sp>
    </p:spTree>
    <p:extLst>
      <p:ext uri="{BB962C8B-B14F-4D97-AF65-F5344CB8AC3E}">
        <p14:creationId xmlns:p14="http://schemas.microsoft.com/office/powerpoint/2010/main" val="420452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107" t="6444" r="4660" b="7176"/>
          <a:stretch/>
        </p:blipFill>
        <p:spPr bwMode="auto">
          <a:xfrm>
            <a:off x="276168" y="1564104"/>
            <a:ext cx="3076632" cy="252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7599" t="6444" r="5644" b="7175"/>
          <a:stretch/>
        </p:blipFill>
        <p:spPr bwMode="auto">
          <a:xfrm>
            <a:off x="3514978" y="1564104"/>
            <a:ext cx="2959769" cy="25275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361"/>
          <p:cNvSpPr txBox="1"/>
          <p:nvPr/>
        </p:nvSpPr>
        <p:spPr>
          <a:xfrm>
            <a:off x="775115" y="4091684"/>
            <a:ext cx="2028825" cy="542925"/>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The </a:t>
            </a:r>
            <a:r>
              <a:rPr lang="en-US" sz="1000" kern="0" dirty="0" err="1">
                <a:solidFill>
                  <a:srgbClr val="000000"/>
                </a:solidFill>
                <a:latin typeface="Aharoni" panose="02010803020104030203" pitchFamily="2" charset="-79"/>
                <a:ea typeface="Times New Roman"/>
                <a:cs typeface="Aharoni" panose="02010803020104030203" pitchFamily="2" charset="-79"/>
              </a:rPr>
              <a:t>CaseyCam</a:t>
            </a:r>
            <a:r>
              <a:rPr lang="en-US" sz="1000" kern="0" dirty="0">
                <a:solidFill>
                  <a:srgbClr val="000000"/>
                </a:solidFill>
                <a:latin typeface="Aharoni" panose="02010803020104030203" pitchFamily="2" charset="-79"/>
                <a:ea typeface="Times New Roman"/>
                <a:cs typeface="Aharoni" panose="02010803020104030203" pitchFamily="2" charset="-79"/>
              </a:rPr>
              <a:t> and Track</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CNN Interview</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1992</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7" name="Text Box 362"/>
          <p:cNvSpPr txBox="1"/>
          <p:nvPr/>
        </p:nvSpPr>
        <p:spPr>
          <a:xfrm>
            <a:off x="3733800" y="4163121"/>
            <a:ext cx="2222901" cy="400050"/>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The </a:t>
            </a:r>
            <a:r>
              <a:rPr lang="en-US" sz="1000" kern="0" dirty="0" err="1">
                <a:solidFill>
                  <a:srgbClr val="000000"/>
                </a:solidFill>
                <a:latin typeface="Aharoni" panose="02010803020104030203" pitchFamily="2" charset="-79"/>
                <a:ea typeface="Times New Roman"/>
                <a:cs typeface="Aharoni" panose="02010803020104030203" pitchFamily="2" charset="-79"/>
              </a:rPr>
              <a:t>CaseyCam</a:t>
            </a:r>
            <a:r>
              <a:rPr lang="en-US" sz="1000" kern="0" dirty="0">
                <a:solidFill>
                  <a:srgbClr val="000000"/>
                </a:solidFill>
                <a:latin typeface="Aharoni" panose="02010803020104030203" pitchFamily="2" charset="-79"/>
                <a:ea typeface="Times New Roman"/>
                <a:cs typeface="Aharoni" panose="02010803020104030203" pitchFamily="2" charset="-79"/>
              </a:rPr>
              <a:t> and Track revised</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2008</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8" name="Rectangle 7"/>
          <p:cNvSpPr/>
          <p:nvPr/>
        </p:nvSpPr>
        <p:spPr>
          <a:xfrm>
            <a:off x="210921" y="76202"/>
            <a:ext cx="6454946" cy="1352610"/>
          </a:xfrm>
          <a:prstGeom prst="rect">
            <a:avLst/>
          </a:prstGeom>
        </p:spPr>
        <p:txBody>
          <a:bodyPr wrap="square" lIns="91429" tIns="45714" rIns="91429" bIns="45714">
            <a:spAutoFit/>
          </a:bodyPr>
          <a:lstStyle/>
          <a:p>
            <a:pPr algn="ctr"/>
            <a:r>
              <a:rPr lang="en-US" sz="2400" u="sng" dirty="0">
                <a:latin typeface="Aharoni" panose="02010803020104030203" pitchFamily="2" charset="-79"/>
                <a:cs typeface="Aharoni" panose="02010803020104030203" pitchFamily="2" charset="-79"/>
              </a:rPr>
              <a:t>Our </a:t>
            </a:r>
            <a:r>
              <a:rPr lang="en-US" sz="2400" u="sng" dirty="0" err="1">
                <a:latin typeface="Aharoni" panose="02010803020104030203" pitchFamily="2" charset="-79"/>
                <a:cs typeface="Aharoni" panose="02010803020104030203" pitchFamily="2" charset="-79"/>
              </a:rPr>
              <a:t>CaseyCam</a:t>
            </a:r>
            <a:r>
              <a:rPr lang="en-US" sz="2400" u="sng" dirty="0">
                <a:latin typeface="Aharoni" panose="02010803020104030203" pitchFamily="2" charset="-79"/>
                <a:cs typeface="Aharoni" panose="02010803020104030203" pitchFamily="2" charset="-79"/>
              </a:rPr>
              <a:t> And Track </a:t>
            </a:r>
          </a:p>
          <a:p>
            <a:pPr algn="ctr"/>
            <a:endParaRPr lang="en-US" sz="2400" u="sng" dirty="0">
              <a:latin typeface="Aharoni" panose="02010803020104030203" pitchFamily="2" charset="-79"/>
              <a:cs typeface="Aharoni" panose="02010803020104030203" pitchFamily="2" charset="-79"/>
            </a:endParaRPr>
          </a:p>
          <a:p>
            <a:pPr algn="ctr"/>
            <a:r>
              <a:rPr lang="en-US" sz="1600" dirty="0">
                <a:latin typeface="Aharoni" panose="02010803020104030203" pitchFamily="2" charset="-79"/>
                <a:cs typeface="Aharoni" panose="02010803020104030203" pitchFamily="2" charset="-79"/>
              </a:rPr>
              <a:t>Can ONLY Be Found At OUR SCHOOL! </a:t>
            </a:r>
          </a:p>
          <a:p>
            <a:pPr algn="ctr"/>
            <a:r>
              <a:rPr lang="en-US" sz="1600" dirty="0">
                <a:latin typeface="Aharoni" panose="02010803020104030203" pitchFamily="2" charset="-79"/>
                <a:cs typeface="Aharoni" panose="02010803020104030203" pitchFamily="2" charset="-79"/>
              </a:rPr>
              <a:t>The Track Was Invented Here In </a:t>
            </a:r>
            <a:r>
              <a:rPr lang="en-US" sz="1600" dirty="0">
                <a:latin typeface="Adobe Gothic Std B" pitchFamily="34" charset="-128"/>
                <a:ea typeface="Adobe Gothic Std B" pitchFamily="34" charset="-128"/>
                <a:cs typeface="Aharoni" panose="02010803020104030203" pitchFamily="2" charset="-79"/>
              </a:rPr>
              <a:t>1989</a:t>
            </a:r>
            <a:r>
              <a:rPr lang="en-US" sz="1600" dirty="0">
                <a:latin typeface="Aharoni" panose="02010803020104030203" pitchFamily="2" charset="-79"/>
                <a:cs typeface="Aharoni" panose="02010803020104030203" pitchFamily="2" charset="-79"/>
              </a:rPr>
              <a:t>.</a:t>
            </a:r>
          </a:p>
        </p:txBody>
      </p:sp>
      <p:sp>
        <p:nvSpPr>
          <p:cNvPr id="10" name="Rectangle 9"/>
          <p:cNvSpPr/>
          <p:nvPr/>
        </p:nvSpPr>
        <p:spPr>
          <a:xfrm>
            <a:off x="154191" y="4536614"/>
            <a:ext cx="6464629" cy="2554533"/>
          </a:xfrm>
          <a:prstGeom prst="rect">
            <a:avLst/>
          </a:prstGeom>
        </p:spPr>
        <p:txBody>
          <a:bodyPr wrap="square" lIns="91429" tIns="45714" rIns="91429" bIns="45714">
            <a:spAutoFit/>
          </a:bodyPr>
          <a:lstStyle/>
          <a:p>
            <a:pPr algn="ctr"/>
            <a:r>
              <a:rPr lang="en-US" dirty="0">
                <a:solidFill>
                  <a:schemeClr val="accent1">
                    <a:lumMod val="50000"/>
                  </a:schemeClr>
                </a:solidFill>
                <a:latin typeface="Aharoni" panose="02010803020104030203" pitchFamily="2" charset="-79"/>
                <a:cs typeface="Aharoni" panose="02010803020104030203" pitchFamily="2" charset="-79"/>
              </a:rPr>
              <a:t>Filming and reviewing footage in slow motion allows you to see what the eye cannot!</a:t>
            </a:r>
          </a:p>
          <a:p>
            <a:pPr algn="ctr"/>
            <a:endParaRPr lang="en-US" sz="2000" dirty="0">
              <a:solidFill>
                <a:schemeClr val="tx2">
                  <a:lumMod val="75000"/>
                </a:schemeClr>
              </a:solidFill>
              <a:latin typeface="Aharoni" panose="02010803020104030203" pitchFamily="2" charset="-79"/>
              <a:cs typeface="Aharoni" panose="02010803020104030203" pitchFamily="2" charset="-79"/>
            </a:endParaRPr>
          </a:p>
          <a:p>
            <a:pPr algn="ctr"/>
            <a:r>
              <a:rPr lang="en-US" sz="2000" dirty="0">
                <a:latin typeface="Aharoni" panose="02010803020104030203" pitchFamily="2" charset="-79"/>
                <a:cs typeface="Aharoni" panose="02010803020104030203" pitchFamily="2" charset="-79"/>
              </a:rPr>
              <a:t>You’ll learn more than many </a:t>
            </a:r>
          </a:p>
          <a:p>
            <a:pPr algn="ctr"/>
            <a:r>
              <a:rPr lang="en-US" sz="2000" dirty="0">
                <a:latin typeface="Aharoni" panose="02010803020104030203" pitchFamily="2" charset="-79"/>
                <a:cs typeface="Aharoni" panose="02010803020104030203" pitchFamily="2" charset="-79"/>
              </a:rPr>
              <a:t>seasoned farriers ever learn! </a:t>
            </a:r>
            <a:endParaRPr lang="en-US" sz="2000" u="sng" dirty="0">
              <a:latin typeface="Aharoni" panose="02010803020104030203" pitchFamily="2" charset="-79"/>
              <a:cs typeface="Aharoni" panose="02010803020104030203" pitchFamily="2" charset="-79"/>
            </a:endParaRPr>
          </a:p>
          <a:p>
            <a:pPr algn="ctr"/>
            <a:r>
              <a:rPr lang="en-US" sz="2400" u="sng" dirty="0">
                <a:latin typeface="Aharoni" panose="02010803020104030203" pitchFamily="2" charset="-79"/>
                <a:cs typeface="Aharoni" panose="02010803020104030203" pitchFamily="2" charset="-79"/>
              </a:rPr>
              <a:t>Be in demand. Make more </a:t>
            </a:r>
            <a:r>
              <a:rPr lang="en-US" sz="4000" u="sng" dirty="0">
                <a:latin typeface="Aharoni" panose="02010803020104030203" pitchFamily="2" charset="-79"/>
                <a:cs typeface="Aharoni" panose="02010803020104030203" pitchFamily="2" charset="-79"/>
              </a:rPr>
              <a:t>$$$!</a:t>
            </a:r>
          </a:p>
          <a:p>
            <a:pPr algn="ctr"/>
            <a:endParaRPr lang="en-US" sz="2400" dirty="0">
              <a:solidFill>
                <a:schemeClr val="tx2">
                  <a:lumMod val="75000"/>
                </a:schemeClr>
              </a:solidFill>
              <a:latin typeface="Aharoni" panose="02010803020104030203" pitchFamily="2" charset="-79"/>
              <a:cs typeface="Aharoni" panose="02010803020104030203" pitchFamily="2" charset="-79"/>
            </a:endParaRPr>
          </a:p>
        </p:txBody>
      </p:sp>
      <p:sp>
        <p:nvSpPr>
          <p:cNvPr id="11" name="Rectangle 10"/>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TextBox 11"/>
          <p:cNvSpPr txBox="1"/>
          <p:nvPr/>
        </p:nvSpPr>
        <p:spPr>
          <a:xfrm>
            <a:off x="138149" y="161944"/>
            <a:ext cx="276038" cy="307777"/>
          </a:xfrm>
          <a:prstGeom prst="rect">
            <a:avLst/>
          </a:prstGeom>
          <a:noFill/>
          <a:ln>
            <a:noFill/>
          </a:ln>
        </p:spPr>
        <p:txBody>
          <a:bodyPr wrap="none" rtlCol="0">
            <a:spAutoFit/>
          </a:bodyPr>
          <a:lstStyle/>
          <a:p>
            <a:r>
              <a:rPr lang="en-US" sz="1400" dirty="0"/>
              <a:t>4</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772"/>
          <a:stretch/>
        </p:blipFill>
        <p:spPr>
          <a:xfrm>
            <a:off x="763083" y="6928727"/>
            <a:ext cx="3102847" cy="1920240"/>
          </a:xfrm>
          <a:prstGeom prst="rect">
            <a:avLst/>
          </a:prstGeom>
        </p:spPr>
      </p:pic>
      <p:sp>
        <p:nvSpPr>
          <p:cNvPr id="6" name="TextBox 5"/>
          <p:cNvSpPr txBox="1"/>
          <p:nvPr/>
        </p:nvSpPr>
        <p:spPr>
          <a:xfrm>
            <a:off x="4033025" y="7214270"/>
            <a:ext cx="1905000" cy="1323439"/>
          </a:xfrm>
          <a:prstGeom prst="rect">
            <a:avLst/>
          </a:prstGeom>
          <a:noFill/>
        </p:spPr>
        <p:txBody>
          <a:bodyPr wrap="square" rtlCol="0">
            <a:spAutoFit/>
          </a:bodyPr>
          <a:lstStyle/>
          <a:p>
            <a:pPr algn="ctr"/>
            <a:r>
              <a:rPr lang="en-US" sz="1600" dirty="0">
                <a:latin typeface="Aharoni" panose="02010803020104030203" pitchFamily="2" charset="-79"/>
                <a:cs typeface="Aharoni" panose="02010803020104030203" pitchFamily="2" charset="-79"/>
              </a:rPr>
              <a:t>Using the Adjustable Shoe on the Track to analyze foot impressions.</a:t>
            </a:r>
          </a:p>
        </p:txBody>
      </p:sp>
    </p:spTree>
    <p:extLst>
      <p:ext uri="{BB962C8B-B14F-4D97-AF65-F5344CB8AC3E}">
        <p14:creationId xmlns:p14="http://schemas.microsoft.com/office/powerpoint/2010/main" val="119142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494" t="6530" r="4190" b="5825"/>
          <a:stretch/>
        </p:blipFill>
        <p:spPr bwMode="auto">
          <a:xfrm>
            <a:off x="111626" y="2013693"/>
            <a:ext cx="3179011" cy="2312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2061615"/>
            <a:ext cx="3156752" cy="228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65"/>
          <p:cNvSpPr txBox="1"/>
          <p:nvPr/>
        </p:nvSpPr>
        <p:spPr>
          <a:xfrm>
            <a:off x="763205" y="4414250"/>
            <a:ext cx="1762125" cy="443230"/>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Infrared Thermal Imaging</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 2011</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7" name="Text Box 365"/>
          <p:cNvSpPr txBox="1"/>
          <p:nvPr/>
        </p:nvSpPr>
        <p:spPr>
          <a:xfrm>
            <a:off x="4024713" y="4436822"/>
            <a:ext cx="1762125" cy="443230"/>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Infrared Thermal Imaging</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 2017</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8" name="Rectangle 7"/>
          <p:cNvSpPr/>
          <p:nvPr/>
        </p:nvSpPr>
        <p:spPr>
          <a:xfrm>
            <a:off x="0" y="152401"/>
            <a:ext cx="6629400" cy="1908203"/>
          </a:xfrm>
          <a:prstGeom prst="rect">
            <a:avLst/>
          </a:prstGeom>
        </p:spPr>
        <p:txBody>
          <a:bodyPr wrap="square" lIns="91429" tIns="45714" rIns="91429" bIns="45714">
            <a:spAutoFit/>
          </a:bodyPr>
          <a:lstStyle/>
          <a:p>
            <a:pPr algn="ctr"/>
            <a:r>
              <a:rPr lang="en-US" sz="2400" i="1" dirty="0">
                <a:latin typeface="Aharoni" panose="02010803020104030203" pitchFamily="2" charset="-79"/>
                <a:cs typeface="Aharoni" panose="02010803020104030203" pitchFamily="2" charset="-79"/>
              </a:rPr>
              <a:t>Be ahead of the curve with</a:t>
            </a:r>
          </a:p>
          <a:p>
            <a:pPr algn="ctr"/>
            <a:r>
              <a:rPr lang="en-US" sz="2800" dirty="0">
                <a:latin typeface="Aharoni" panose="02010803020104030203" pitchFamily="2" charset="-79"/>
                <a:cs typeface="Aharoni" panose="02010803020104030203" pitchFamily="2" charset="-79"/>
              </a:rPr>
              <a:t> </a:t>
            </a:r>
            <a:r>
              <a:rPr lang="en-US" sz="2800" b="1" u="sng" dirty="0">
                <a:latin typeface="Aharoni" panose="02010803020104030203" pitchFamily="2" charset="-79"/>
                <a:cs typeface="Aharoni" panose="02010803020104030203" pitchFamily="2" charset="-79"/>
              </a:rPr>
              <a:t>Thermal Imaging Cameras </a:t>
            </a:r>
            <a:r>
              <a:rPr lang="en-US" b="1" u="sng" dirty="0">
                <a:latin typeface="Aharoni" panose="02010803020104030203" pitchFamily="2" charset="-79"/>
                <a:cs typeface="Aharoni" panose="02010803020104030203" pitchFamily="2" charset="-79"/>
              </a:rPr>
              <a:t>available here</a:t>
            </a:r>
            <a:r>
              <a:rPr lang="en-US" sz="2800" b="1" u="sng" dirty="0">
                <a:latin typeface="Aharoni" panose="02010803020104030203" pitchFamily="2" charset="-79"/>
                <a:cs typeface="Aharoni" panose="02010803020104030203" pitchFamily="2" charset="-79"/>
              </a:rPr>
              <a:t> </a:t>
            </a:r>
            <a:endParaRPr lang="en-US" sz="1200" b="1" u="sng" dirty="0">
              <a:latin typeface="Aharoni" panose="02010803020104030203" pitchFamily="2" charset="-79"/>
              <a:cs typeface="Aharoni" panose="02010803020104030203" pitchFamily="2" charset="-79"/>
            </a:endParaRPr>
          </a:p>
          <a:p>
            <a:pPr algn="ctr"/>
            <a:r>
              <a:rPr lang="en-US" sz="1600" dirty="0">
                <a:latin typeface="Aharoni" panose="02010803020104030203" pitchFamily="2" charset="-79"/>
                <a:cs typeface="Aharoni" panose="02010803020104030203" pitchFamily="2" charset="-79"/>
              </a:rPr>
              <a:t>Learn the Advantages Of Using Modern Technology.</a:t>
            </a:r>
          </a:p>
          <a:p>
            <a:pPr algn="ctr"/>
            <a:r>
              <a:rPr lang="en-US" sz="1600" dirty="0">
                <a:latin typeface="Aharoni" panose="02010803020104030203" pitchFamily="2" charset="-79"/>
                <a:cs typeface="Aharoni" panose="02010803020104030203" pitchFamily="2" charset="-79"/>
              </a:rPr>
              <a:t>Quick, Easy and Informative with the click of a button.</a:t>
            </a:r>
          </a:p>
          <a:p>
            <a:pPr algn="ctr"/>
            <a:r>
              <a:rPr lang="en-US" dirty="0">
                <a:latin typeface="Aharoni" panose="02010803020104030203" pitchFamily="2" charset="-79"/>
                <a:cs typeface="Aharoni" panose="02010803020104030203" pitchFamily="2" charset="-79"/>
              </a:rPr>
              <a:t> </a:t>
            </a:r>
            <a:r>
              <a:rPr lang="en-US" sz="1600" dirty="0">
                <a:latin typeface="Aharoni" panose="02010803020104030203" pitchFamily="2" charset="-79"/>
                <a:cs typeface="Aharoni" panose="02010803020104030203" pitchFamily="2" charset="-79"/>
              </a:rPr>
              <a:t>We have combined Thermography with shoeing.</a:t>
            </a:r>
          </a:p>
          <a:p>
            <a:pPr algn="ctr"/>
            <a:r>
              <a:rPr lang="en-US" sz="1600" dirty="0">
                <a:latin typeface="Aharoni" panose="02010803020104030203" pitchFamily="2" charset="-79"/>
                <a:cs typeface="Aharoni" panose="02010803020104030203" pitchFamily="2" charset="-79"/>
              </a:rPr>
              <a:t> The Condition of the Whole Horse will have effects on the hooves !</a:t>
            </a:r>
          </a:p>
        </p:txBody>
      </p:sp>
      <p:sp>
        <p:nvSpPr>
          <p:cNvPr id="10" name="Rectangle 9"/>
          <p:cNvSpPr/>
          <p:nvPr/>
        </p:nvSpPr>
        <p:spPr>
          <a:xfrm>
            <a:off x="228600" y="4906038"/>
            <a:ext cx="6400800" cy="800207"/>
          </a:xfrm>
          <a:prstGeom prst="rect">
            <a:avLst/>
          </a:prstGeom>
        </p:spPr>
        <p:txBody>
          <a:bodyPr wrap="square" lIns="91429" tIns="45714" rIns="91429" bIns="45714">
            <a:spAutoFit/>
          </a:bodyPr>
          <a:lstStyle/>
          <a:p>
            <a:pPr algn="ctr"/>
            <a:r>
              <a:rPr lang="en-US" sz="2800" b="1" dirty="0">
                <a:latin typeface="Aharoni" panose="02010803020104030203" pitchFamily="2" charset="-79"/>
                <a:cs typeface="Aharoni" panose="02010803020104030203" pitchFamily="2" charset="-79"/>
              </a:rPr>
              <a:t>Equine Flexion Therapy - EFT </a:t>
            </a:r>
          </a:p>
          <a:p>
            <a:pPr algn="ctr"/>
            <a:r>
              <a:rPr lang="en-US" b="1" u="sng" dirty="0">
                <a:latin typeface="Aharoni" panose="02010803020104030203" pitchFamily="2" charset="-79"/>
                <a:cs typeface="Aharoni" panose="02010803020104030203" pitchFamily="2" charset="-79"/>
              </a:rPr>
              <a:t>Is included in our 12 week and 6 week advanced</a:t>
            </a:r>
          </a:p>
        </p:txBody>
      </p:sp>
      <p:sp>
        <p:nvSpPr>
          <p:cNvPr id="11" name="Rectangle 10"/>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TextBox 11"/>
          <p:cNvSpPr txBox="1"/>
          <p:nvPr/>
        </p:nvSpPr>
        <p:spPr>
          <a:xfrm>
            <a:off x="339937" y="5690190"/>
            <a:ext cx="5908463" cy="1169539"/>
          </a:xfrm>
          <a:prstGeom prst="rect">
            <a:avLst/>
          </a:prstGeom>
          <a:noFill/>
        </p:spPr>
        <p:txBody>
          <a:bodyPr wrap="square" lIns="91429" tIns="45714" rIns="91429" bIns="45714" rtlCol="0">
            <a:spAutoFit/>
          </a:bodyPr>
          <a:lstStyle/>
          <a:p>
            <a:pPr algn="ctr"/>
            <a:r>
              <a:rPr lang="en-US" sz="1400" dirty="0">
                <a:latin typeface="Aharoni" panose="02010803020104030203" pitchFamily="2" charset="-79"/>
                <a:cs typeface="Aharoni" panose="02010803020104030203" pitchFamily="2" charset="-79"/>
              </a:rPr>
              <a:t>Only offered at this school ! Learning the anatomy this way will help the horse first while you, the Farrier, improve your horsemanship skills and knowledge on how to explain it with the owner while  </a:t>
            </a:r>
          </a:p>
          <a:p>
            <a:pPr algn="ctr"/>
            <a:r>
              <a:rPr lang="en-US" sz="1400" dirty="0">
                <a:latin typeface="Aharoni" panose="02010803020104030203" pitchFamily="2" charset="-79"/>
                <a:cs typeface="Aharoni" panose="02010803020104030203" pitchFamily="2" charset="-79"/>
              </a:rPr>
              <a:t>   still staying safe ! </a:t>
            </a:r>
            <a:endParaRPr lang="en-US" sz="1400" u="sng" dirty="0">
              <a:latin typeface="Aharoni" panose="02010803020104030203" pitchFamily="2" charset="-79"/>
              <a:cs typeface="Aharoni" panose="02010803020104030203" pitchFamily="2" charset="-79"/>
            </a:endParaRPr>
          </a:p>
        </p:txBody>
      </p:sp>
      <p:sp>
        <p:nvSpPr>
          <p:cNvPr id="13" name="TextBox 12"/>
          <p:cNvSpPr txBox="1"/>
          <p:nvPr/>
        </p:nvSpPr>
        <p:spPr>
          <a:xfrm>
            <a:off x="6396789" y="152401"/>
            <a:ext cx="276038" cy="307777"/>
          </a:xfrm>
          <a:prstGeom prst="rect">
            <a:avLst/>
          </a:prstGeom>
          <a:noFill/>
          <a:ln>
            <a:noFill/>
          </a:ln>
        </p:spPr>
        <p:txBody>
          <a:bodyPr wrap="none" rtlCol="0">
            <a:spAutoFit/>
          </a:bodyPr>
          <a:lstStyle/>
          <a:p>
            <a:r>
              <a:rPr lang="en-US" sz="1400" dirty="0"/>
              <a:t>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147" y="8189312"/>
            <a:ext cx="1001949" cy="802287"/>
          </a:xfrm>
          <a:prstGeom prst="rect">
            <a:avLst/>
          </a:prstGeom>
        </p:spPr>
      </p:pic>
      <p:pic>
        <p:nvPicPr>
          <p:cNvPr id="16" name="Picture 15">
            <a:extLst>
              <a:ext uri="{FF2B5EF4-FFF2-40B4-BE49-F238E27FC236}">
                <a16:creationId xmlns:a16="http://schemas.microsoft.com/office/drawing/2014/main" id="{441EB02B-4F27-48BA-8F9B-D9988BCC95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937" y="6453961"/>
            <a:ext cx="2209800" cy="1826036"/>
          </a:xfrm>
          <a:prstGeom prst="rect">
            <a:avLst/>
          </a:prstGeom>
        </p:spPr>
      </p:pic>
      <p:pic>
        <p:nvPicPr>
          <p:cNvPr id="18" name="Picture 17">
            <a:extLst>
              <a:ext uri="{FF2B5EF4-FFF2-40B4-BE49-F238E27FC236}">
                <a16:creationId xmlns:a16="http://schemas.microsoft.com/office/drawing/2014/main" id="{FFE80B35-F72B-4C4D-8810-ED7178FA62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2508" y="7257201"/>
            <a:ext cx="1832983" cy="1786536"/>
          </a:xfrm>
          <a:prstGeom prst="rect">
            <a:avLst/>
          </a:prstGeom>
        </p:spPr>
      </p:pic>
      <p:pic>
        <p:nvPicPr>
          <p:cNvPr id="20" name="Picture 19">
            <a:extLst>
              <a:ext uri="{FF2B5EF4-FFF2-40B4-BE49-F238E27FC236}">
                <a16:creationId xmlns:a16="http://schemas.microsoft.com/office/drawing/2014/main" id="{C1577FB0-43F3-42CF-A69A-878991714C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152" y="6356644"/>
            <a:ext cx="2133600" cy="1849650"/>
          </a:xfrm>
          <a:prstGeom prst="rect">
            <a:avLst/>
          </a:prstGeom>
        </p:spPr>
      </p:pic>
    </p:spTree>
    <p:extLst>
      <p:ext uri="{BB962C8B-B14F-4D97-AF65-F5344CB8AC3E}">
        <p14:creationId xmlns:p14="http://schemas.microsoft.com/office/powerpoint/2010/main" val="1540778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95" y="302904"/>
            <a:ext cx="4002505" cy="3262419"/>
          </a:xfrm>
          <a:prstGeom prst="rect">
            <a:avLst/>
          </a:prstGeom>
        </p:spPr>
        <p:txBody>
          <a:bodyPr wrap="square" lIns="91429" tIns="45714" rIns="91429" bIns="45714">
            <a:spAutoFit/>
          </a:bodyPr>
          <a:lstStyle/>
          <a:p>
            <a:pPr algn="ctr"/>
            <a:r>
              <a:rPr lang="en-US" sz="2800" u="sng" dirty="0">
                <a:latin typeface="Aharoni" panose="02010803020104030203" pitchFamily="2" charset="-79"/>
                <a:cs typeface="Aharoni" panose="02010803020104030203" pitchFamily="2" charset="-79"/>
              </a:rPr>
              <a:t>Our Soaking Tank </a:t>
            </a:r>
          </a:p>
          <a:p>
            <a:pPr algn="ctr"/>
            <a:endParaRPr lang="en-US" sz="2000" u="sng" dirty="0">
              <a:latin typeface="Aharoni" panose="02010803020104030203" pitchFamily="2" charset="-79"/>
              <a:cs typeface="Aharoni" panose="02010803020104030203" pitchFamily="2" charset="-79"/>
            </a:endParaRPr>
          </a:p>
          <a:p>
            <a:pPr algn="ctr"/>
            <a:r>
              <a:rPr lang="en-US" sz="1600" dirty="0">
                <a:latin typeface="Aharoni" panose="02010803020104030203" pitchFamily="2" charset="-79"/>
                <a:cs typeface="Aharoni" panose="02010803020104030203" pitchFamily="2" charset="-79"/>
              </a:rPr>
              <a:t>A valuable tool for the Farrier to address such problems as:</a:t>
            </a:r>
          </a:p>
          <a:p>
            <a:pPr algn="ctr"/>
            <a:endParaRPr lang="en-US" sz="1600" dirty="0">
              <a:latin typeface="Aharoni" panose="02010803020104030203" pitchFamily="2" charset="-79"/>
              <a:cs typeface="Aharoni" panose="02010803020104030203" pitchFamily="2" charset="-79"/>
            </a:endParaRPr>
          </a:p>
          <a:p>
            <a:pPr marL="285717" indent="-285717">
              <a:buFont typeface="Arial" panose="020B0604020202020204" pitchFamily="34" charset="0"/>
              <a:buChar char="•"/>
            </a:pPr>
            <a:r>
              <a:rPr lang="en-US" dirty="0">
                <a:latin typeface="Aharoni" panose="02010803020104030203" pitchFamily="2" charset="-79"/>
                <a:cs typeface="Aharoni" panose="02010803020104030203" pitchFamily="2" charset="-79"/>
              </a:rPr>
              <a:t>Founder</a:t>
            </a:r>
          </a:p>
          <a:p>
            <a:pPr marL="285717" indent="-285717">
              <a:buFont typeface="Arial" panose="020B0604020202020204" pitchFamily="34" charset="0"/>
              <a:buChar char="•"/>
            </a:pPr>
            <a:r>
              <a:rPr lang="en-US" dirty="0">
                <a:latin typeface="Aharoni" panose="02010803020104030203" pitchFamily="2" charset="-79"/>
                <a:cs typeface="Aharoni" panose="02010803020104030203" pitchFamily="2" charset="-79"/>
              </a:rPr>
              <a:t>Abscesses</a:t>
            </a:r>
          </a:p>
          <a:p>
            <a:pPr marL="285717" indent="-285717">
              <a:buFont typeface="Arial" panose="020B0604020202020204" pitchFamily="34" charset="0"/>
              <a:buChar char="•"/>
            </a:pPr>
            <a:r>
              <a:rPr lang="en-US" dirty="0">
                <a:latin typeface="Aharoni" panose="02010803020104030203" pitchFamily="2" charset="-79"/>
                <a:cs typeface="Aharoni" panose="02010803020104030203" pitchFamily="2" charset="-79"/>
              </a:rPr>
              <a:t>Lameness</a:t>
            </a:r>
          </a:p>
          <a:p>
            <a:endParaRPr lang="en-US" sz="1400" dirty="0">
              <a:latin typeface="Aharoni" panose="02010803020104030203" pitchFamily="2" charset="-79"/>
              <a:cs typeface="Aharoni" panose="02010803020104030203" pitchFamily="2" charset="-79"/>
            </a:endParaRPr>
          </a:p>
          <a:p>
            <a:pPr algn="ctr"/>
            <a:r>
              <a:rPr lang="en-US" sz="1400" dirty="0">
                <a:latin typeface="Aharoni" panose="02010803020104030203" pitchFamily="2" charset="-79"/>
                <a:cs typeface="Aharoni" panose="02010803020104030203" pitchFamily="2" charset="-79"/>
              </a:rPr>
              <a:t>It allows us to study diseases and to understand how the use of various soaking solutions can affect the horse’s hooves.</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711" y="1053613"/>
            <a:ext cx="295957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63"/>
          <p:cNvSpPr txBox="1"/>
          <p:nvPr/>
        </p:nvSpPr>
        <p:spPr>
          <a:xfrm>
            <a:off x="4634823" y="3287861"/>
            <a:ext cx="1403350" cy="428625"/>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Soaking Tank</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1992</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12" name="Rectangle 11"/>
          <p:cNvSpPr/>
          <p:nvPr/>
        </p:nvSpPr>
        <p:spPr>
          <a:xfrm>
            <a:off x="2733332" y="5257800"/>
            <a:ext cx="4156752" cy="2677644"/>
          </a:xfrm>
          <a:prstGeom prst="rect">
            <a:avLst/>
          </a:prstGeom>
        </p:spPr>
        <p:txBody>
          <a:bodyPr wrap="square" lIns="91429" tIns="45714" rIns="91429" bIns="45714">
            <a:spAutoFit/>
          </a:bodyPr>
          <a:lstStyle/>
          <a:p>
            <a:r>
              <a:rPr lang="en-US" sz="1600" dirty="0">
                <a:latin typeface="Aharoni" panose="02010803020104030203" pitchFamily="2" charset="-79"/>
                <a:cs typeface="Aharoni" panose="02010803020104030203" pitchFamily="2" charset="-79"/>
              </a:rPr>
              <a:t>The benefits of Our DVD helps explain the question for the beginner &amp; owner:</a:t>
            </a:r>
          </a:p>
          <a:p>
            <a:endParaRPr lang="en-US" sz="1600" dirty="0">
              <a:latin typeface="Aharoni" panose="02010803020104030203" pitchFamily="2" charset="-79"/>
              <a:cs typeface="Aharoni" panose="02010803020104030203" pitchFamily="2" charset="-79"/>
            </a:endParaRPr>
          </a:p>
          <a:p>
            <a:r>
              <a:rPr lang="en-US" sz="2000" b="1" u="sng" dirty="0">
                <a:latin typeface="Aharoni" panose="02010803020104030203" pitchFamily="2" charset="-79"/>
                <a:cs typeface="Aharoni" panose="02010803020104030203" pitchFamily="2" charset="-79"/>
              </a:rPr>
              <a:t>What IS that Farrier Doing ??</a:t>
            </a:r>
          </a:p>
          <a:p>
            <a:r>
              <a:rPr lang="en-US" sz="2000" b="1" u="sng" dirty="0">
                <a:latin typeface="Aharoni" panose="02010803020104030203" pitchFamily="2" charset="-79"/>
                <a:cs typeface="Aharoni" panose="02010803020104030203" pitchFamily="2" charset="-79"/>
              </a:rPr>
              <a:t>Our Six Steps explains it well</a:t>
            </a:r>
            <a:r>
              <a:rPr lang="en-US" sz="1600" dirty="0">
                <a:latin typeface="Aharoni" panose="02010803020104030203" pitchFamily="2" charset="-79"/>
                <a:cs typeface="Aharoni" panose="02010803020104030203" pitchFamily="2" charset="-79"/>
              </a:rPr>
              <a:t>      </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It is Simple to Understand !!</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Learn Faster &amp; Easier! Hands ON !</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Less classroom, more conversation.</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Enjoy your training !! </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Hard work, but rewarding !</a:t>
            </a:r>
            <a:endParaRPr lang="en-US" dirty="0"/>
          </a:p>
        </p:txBody>
      </p:sp>
      <p:cxnSp>
        <p:nvCxnSpPr>
          <p:cNvPr id="15" name="Straight Connector 14"/>
          <p:cNvCxnSpPr/>
          <p:nvPr/>
        </p:nvCxnSpPr>
        <p:spPr>
          <a:xfrm>
            <a:off x="381750" y="3657600"/>
            <a:ext cx="6019800" cy="0"/>
          </a:xfrm>
          <a:prstGeom prst="line">
            <a:avLst/>
          </a:prstGeom>
          <a:ln w="76200">
            <a:solidFill>
              <a:srgbClr val="669BCD"/>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2" name="Rectangle 1"/>
          <p:cNvSpPr/>
          <p:nvPr/>
        </p:nvSpPr>
        <p:spPr>
          <a:xfrm>
            <a:off x="-80206" y="7763890"/>
            <a:ext cx="3459824" cy="1077206"/>
          </a:xfrm>
          <a:prstGeom prst="rect">
            <a:avLst/>
          </a:prstGeom>
        </p:spPr>
        <p:txBody>
          <a:bodyPr wrap="square" lIns="91429" tIns="45714" rIns="91429" bIns="45714">
            <a:spAutoFit/>
          </a:bodyPr>
          <a:lstStyle/>
          <a:p>
            <a:pPr algn="ctr"/>
            <a:r>
              <a:rPr lang="en-US" sz="1600" b="1" dirty="0">
                <a:latin typeface="Aharoni" panose="02010803020104030203" pitchFamily="2" charset="-79"/>
                <a:cs typeface="Aharoni" panose="02010803020104030203" pitchFamily="2" charset="-79"/>
              </a:rPr>
              <a:t>Become A </a:t>
            </a:r>
          </a:p>
          <a:p>
            <a:pPr algn="ctr"/>
            <a:r>
              <a:rPr lang="en-US" sz="1600" b="1" u="sng" dirty="0">
                <a:latin typeface="Aharoni" panose="02010803020104030203" pitchFamily="2" charset="-79"/>
                <a:cs typeface="Aharoni" panose="02010803020104030203" pitchFamily="2" charset="-79"/>
              </a:rPr>
              <a:t>Well Trained, Well Paid</a:t>
            </a:r>
            <a:r>
              <a:rPr lang="en-US" sz="1600" b="1" dirty="0">
                <a:latin typeface="Aharoni" panose="02010803020104030203" pitchFamily="2" charset="-79"/>
                <a:cs typeface="Aharoni" panose="02010803020104030203" pitchFamily="2" charset="-79"/>
              </a:rPr>
              <a:t> </a:t>
            </a:r>
          </a:p>
          <a:p>
            <a:pPr algn="ctr"/>
            <a:r>
              <a:rPr lang="en-US" sz="1600" b="1" dirty="0">
                <a:latin typeface="Aharoni" panose="02010803020104030203" pitchFamily="2" charset="-79"/>
                <a:cs typeface="Aharoni" panose="02010803020104030203" pitchFamily="2" charset="-79"/>
              </a:rPr>
              <a:t>Professional In Less Time !</a:t>
            </a:r>
          </a:p>
          <a:p>
            <a:pPr algn="ctr"/>
            <a:r>
              <a:rPr lang="en-US" sz="1600" b="1" dirty="0">
                <a:latin typeface="Aharoni" panose="02010803020104030203" pitchFamily="2" charset="-79"/>
                <a:cs typeface="Aharoni" panose="02010803020104030203" pitchFamily="2" charset="-79"/>
              </a:rPr>
              <a:t>  Time Spent Well and Efficiently !</a:t>
            </a:r>
          </a:p>
        </p:txBody>
      </p:sp>
      <p:sp>
        <p:nvSpPr>
          <p:cNvPr id="14" name="TextBox 13"/>
          <p:cNvSpPr txBox="1"/>
          <p:nvPr/>
        </p:nvSpPr>
        <p:spPr>
          <a:xfrm>
            <a:off x="136516" y="149013"/>
            <a:ext cx="276038" cy="307777"/>
          </a:xfrm>
          <a:prstGeom prst="rect">
            <a:avLst/>
          </a:prstGeom>
          <a:noFill/>
          <a:ln>
            <a:noFill/>
          </a:ln>
        </p:spPr>
        <p:txBody>
          <a:bodyPr wrap="none" rtlCol="0">
            <a:spAutoFit/>
          </a:bodyPr>
          <a:lstStyle/>
          <a:p>
            <a:r>
              <a:rPr lang="en-US" sz="1400" dirty="0"/>
              <a:t>6</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9645" b="76550"/>
          <a:stretch/>
        </p:blipFill>
        <p:spPr>
          <a:xfrm>
            <a:off x="180854" y="3784942"/>
            <a:ext cx="3198764" cy="1165776"/>
          </a:xfrm>
          <a:prstGeom prst="rect">
            <a:avLst/>
          </a:prstGeom>
        </p:spPr>
      </p:pic>
      <p:sp>
        <p:nvSpPr>
          <p:cNvPr id="9" name="TextBox 8"/>
          <p:cNvSpPr txBox="1"/>
          <p:nvPr/>
        </p:nvSpPr>
        <p:spPr>
          <a:xfrm>
            <a:off x="3237043" y="3815049"/>
            <a:ext cx="3514565" cy="1169551"/>
          </a:xfrm>
          <a:prstGeom prst="rect">
            <a:avLst/>
          </a:prstGeom>
          <a:noFill/>
        </p:spPr>
        <p:txBody>
          <a:bodyPr wrap="square" rtlCol="0">
            <a:spAutoFit/>
          </a:bodyPr>
          <a:lstStyle/>
          <a:p>
            <a:pPr algn="ctr"/>
            <a:r>
              <a:rPr lang="en-US" sz="1400" dirty="0">
                <a:latin typeface="Aharoni" panose="02010803020104030203" pitchFamily="2" charset="-79"/>
                <a:cs typeface="Aharoni" panose="02010803020104030203" pitchFamily="2" charset="-79"/>
              </a:rPr>
              <a:t>“To keep the bony column of the leg in alignment wherein when the foot strikes the ground, the entire bony column, including the spine, equally absorbs the concussion.”</a:t>
            </a:r>
          </a:p>
        </p:txBody>
      </p:sp>
      <p:sp>
        <p:nvSpPr>
          <p:cNvPr id="10" name="TextBox 9"/>
          <p:cNvSpPr txBox="1"/>
          <p:nvPr/>
        </p:nvSpPr>
        <p:spPr>
          <a:xfrm>
            <a:off x="158515" y="4984600"/>
            <a:ext cx="2596816" cy="1123384"/>
          </a:xfrm>
          <a:prstGeom prst="rect">
            <a:avLst/>
          </a:prstGeom>
          <a:solidFill>
            <a:srgbClr val="91B8DB"/>
          </a:solidFill>
        </p:spPr>
        <p:txBody>
          <a:bodyPr wrap="square" rtlCol="0">
            <a:spAutoFit/>
          </a:bodyPr>
          <a:lstStyle/>
          <a:p>
            <a:pPr algn="r"/>
            <a:endParaRPr lang="en-US" sz="2800" dirty="0">
              <a:solidFill>
                <a:schemeClr val="bg1"/>
              </a:solidFill>
              <a:latin typeface="Trajan Pro" pitchFamily="18" charset="0"/>
              <a:ea typeface="Adobe Heiti Std R" pitchFamily="34" charset="-128"/>
            </a:endParaRPr>
          </a:p>
          <a:p>
            <a:pPr algn="r"/>
            <a:r>
              <a:rPr lang="en-US" sz="2800" dirty="0">
                <a:solidFill>
                  <a:schemeClr val="bg1"/>
                </a:solidFill>
                <a:latin typeface="Trajan Pro" pitchFamily="18" charset="0"/>
                <a:ea typeface="Adobe Heiti Std R" pitchFamily="34" charset="-128"/>
              </a:rPr>
              <a:t>DVD</a:t>
            </a:r>
          </a:p>
          <a:p>
            <a:pPr algn="r"/>
            <a:r>
              <a:rPr lang="en-US" sz="1100" dirty="0">
                <a:latin typeface="Aharoni" panose="02010803020104030203" pitchFamily="2" charset="-79"/>
                <a:ea typeface="Adobe Heiti Std R" pitchFamily="34" charset="-128"/>
                <a:cs typeface="Aharoni" panose="02010803020104030203" pitchFamily="2" charset="-79"/>
              </a:rPr>
              <a:t> </a:t>
            </a:r>
          </a:p>
        </p:txBody>
      </p:sp>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7000" contrast="6000"/>
                    </a14:imgEffect>
                  </a14:imgLayer>
                </a14:imgProps>
              </a:ext>
              <a:ext uri="{28A0092B-C50C-407E-A947-70E740481C1C}">
                <a14:useLocalDpi xmlns:a14="http://schemas.microsoft.com/office/drawing/2010/main" val="0"/>
              </a:ext>
            </a:extLst>
          </a:blip>
          <a:srcRect l="27059" t="6010" r="24296" b="44391"/>
          <a:stretch/>
        </p:blipFill>
        <p:spPr>
          <a:xfrm>
            <a:off x="288951" y="5567472"/>
            <a:ext cx="1524545" cy="1554480"/>
          </a:xfrm>
          <a:prstGeom prst="ellipse">
            <a:avLst/>
          </a:prstGeom>
          <a:ln w="41275">
            <a:solidFill>
              <a:schemeClr val="bg1"/>
            </a:solidFill>
          </a:ln>
        </p:spPr>
      </p:pic>
      <p:sp>
        <p:nvSpPr>
          <p:cNvPr id="3" name="TextBox 2"/>
          <p:cNvSpPr txBox="1"/>
          <p:nvPr/>
        </p:nvSpPr>
        <p:spPr>
          <a:xfrm>
            <a:off x="-67076" y="5033340"/>
            <a:ext cx="3047999"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“Our Grammar School of Trimming &amp; Shoeing Horses”</a:t>
            </a:r>
          </a:p>
        </p:txBody>
      </p:sp>
    </p:spTree>
    <p:extLst>
      <p:ext uri="{BB962C8B-B14F-4D97-AF65-F5344CB8AC3E}">
        <p14:creationId xmlns:p14="http://schemas.microsoft.com/office/powerpoint/2010/main" val="8038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9166" y="569186"/>
            <a:ext cx="5546171" cy="1015651"/>
          </a:xfrm>
          <a:prstGeom prst="rect">
            <a:avLst/>
          </a:prstGeom>
          <a:noFill/>
        </p:spPr>
        <p:txBody>
          <a:bodyPr wrap="square" lIns="91429" tIns="45714" rIns="91429" bIns="45714" rtlCol="0">
            <a:spAutoFit/>
          </a:bodyPr>
          <a:lstStyle/>
          <a:p>
            <a:pPr algn="ctr"/>
            <a:r>
              <a:rPr lang="en-US" sz="3200" dirty="0">
                <a:latin typeface="Aharoni" panose="02010803020104030203" pitchFamily="2" charset="-79"/>
                <a:cs typeface="Aharoni" panose="02010803020104030203" pitchFamily="2" charset="-79"/>
              </a:rPr>
              <a:t>100% All</a:t>
            </a:r>
            <a:r>
              <a:rPr lang="en-US" dirty="0">
                <a:latin typeface="Aharoni" panose="02010803020104030203" pitchFamily="2" charset="-79"/>
                <a:cs typeface="Aharoni" panose="02010803020104030203" pitchFamily="2" charset="-79"/>
              </a:rPr>
              <a:t> Hands-on with Live Horses Here !! </a:t>
            </a:r>
          </a:p>
          <a:p>
            <a:pPr algn="ctr"/>
            <a:r>
              <a:rPr lang="en-US" sz="1200" dirty="0">
                <a:latin typeface="Aharoni" panose="02010803020104030203" pitchFamily="2" charset="-79"/>
                <a:cs typeface="Aharoni" panose="02010803020104030203" pitchFamily="2" charset="-79"/>
              </a:rPr>
              <a:t>Different horses every day provided by horse owners !</a:t>
            </a:r>
          </a:p>
          <a:p>
            <a:pPr algn="ctr"/>
            <a:r>
              <a:rPr lang="en-US" sz="1600" b="1" dirty="0">
                <a:latin typeface="Aharoni" panose="02010803020104030203" pitchFamily="2" charset="-79"/>
                <a:cs typeface="Aharoni" panose="02010803020104030203" pitchFamily="2" charset="-79"/>
              </a:rPr>
              <a:t>Small Classes </a:t>
            </a:r>
            <a:r>
              <a:rPr lang="en-US" sz="1200" dirty="0">
                <a:latin typeface="Aharoni" panose="02010803020104030203" pitchFamily="2" charset="-79"/>
                <a:cs typeface="Aharoni" panose="02010803020104030203" pitchFamily="2" charset="-79"/>
              </a:rPr>
              <a:t>allowing plenty of time to evaluate the whole horse !</a:t>
            </a:r>
          </a:p>
        </p:txBody>
      </p:sp>
      <p:sp>
        <p:nvSpPr>
          <p:cNvPr id="6" name="TextBox 5"/>
          <p:cNvSpPr txBox="1"/>
          <p:nvPr/>
        </p:nvSpPr>
        <p:spPr>
          <a:xfrm>
            <a:off x="510146" y="141283"/>
            <a:ext cx="5834029" cy="400097"/>
          </a:xfrm>
          <a:prstGeom prst="rect">
            <a:avLst/>
          </a:prstGeom>
          <a:noFill/>
        </p:spPr>
        <p:txBody>
          <a:bodyPr wrap="square" lIns="91429" tIns="45714" rIns="91429" bIns="45714" rtlCol="0">
            <a:spAutoFit/>
          </a:bodyPr>
          <a:lstStyle/>
          <a:p>
            <a:r>
              <a:rPr lang="en-US" sz="2000" u="sng" dirty="0">
                <a:latin typeface="Aharoni" panose="02010803020104030203" pitchFamily="2" charset="-79"/>
                <a:cs typeface="Aharoni" panose="02010803020104030203" pitchFamily="2" charset="-79"/>
              </a:rPr>
              <a:t>We never SHOE Cadaver Horses Hooves  !</a:t>
            </a:r>
          </a:p>
        </p:txBody>
      </p:sp>
      <p:sp>
        <p:nvSpPr>
          <p:cNvPr id="8" name="Rectangle 7"/>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35000" contrast="10000"/>
                    </a14:imgEffect>
                  </a14:imgLayer>
                </a14:imgProps>
              </a:ext>
              <a:ext uri="{28A0092B-C50C-407E-A947-70E740481C1C}">
                <a14:useLocalDpi xmlns:a14="http://schemas.microsoft.com/office/drawing/2010/main" val="0"/>
              </a:ext>
            </a:extLst>
          </a:blip>
          <a:stretch>
            <a:fillRect/>
          </a:stretch>
        </p:blipFill>
        <p:spPr>
          <a:xfrm>
            <a:off x="4382367" y="5282559"/>
            <a:ext cx="2249664" cy="1645920"/>
          </a:xfrm>
          <a:prstGeom prst="rect">
            <a:avLst/>
          </a:prstGeom>
        </p:spPr>
      </p:pic>
      <p:sp>
        <p:nvSpPr>
          <p:cNvPr id="12" name="TextBox 11"/>
          <p:cNvSpPr txBox="1"/>
          <p:nvPr/>
        </p:nvSpPr>
        <p:spPr>
          <a:xfrm>
            <a:off x="-100557" y="4408352"/>
            <a:ext cx="4746764" cy="892552"/>
          </a:xfrm>
          <a:prstGeom prst="rect">
            <a:avLst/>
          </a:prstGeom>
          <a:noFill/>
        </p:spPr>
        <p:txBody>
          <a:bodyPr wrap="square" rtlCol="0">
            <a:spAutoFit/>
          </a:bodyPr>
          <a:lstStyle/>
          <a:p>
            <a:pPr lvl="0" algn="ctr"/>
            <a:r>
              <a:rPr lang="en-US" sz="1600" b="1" dirty="0">
                <a:solidFill>
                  <a:prstClr val="black"/>
                </a:solidFill>
                <a:cs typeface="Aharoni" panose="02010803020104030203" pitchFamily="2" charset="-79"/>
              </a:rPr>
              <a:t>Our school was specially selected by the </a:t>
            </a:r>
          </a:p>
          <a:p>
            <a:pPr lvl="0" algn="ctr"/>
            <a:r>
              <a:rPr lang="en-US" sz="2000" b="1" u="sng" dirty="0">
                <a:solidFill>
                  <a:prstClr val="black"/>
                </a:solidFill>
                <a:latin typeface="Aharoni" panose="02010803020104030203" pitchFamily="2" charset="-79"/>
                <a:ea typeface="Old Standard TT" panose="02040503050505020303" pitchFamily="18" charset="0"/>
                <a:cs typeface="Aharoni" panose="02010803020104030203" pitchFamily="2" charset="-79"/>
              </a:rPr>
              <a:t>U. S. Department of Defense</a:t>
            </a:r>
            <a:r>
              <a:rPr lang="en-US" sz="2000" b="1" dirty="0">
                <a:solidFill>
                  <a:prstClr val="black"/>
                </a:solidFill>
                <a:latin typeface="Aharoni" panose="02010803020104030203" pitchFamily="2" charset="-79"/>
                <a:ea typeface="Old Standard TT" panose="02040503050505020303" pitchFamily="18" charset="0"/>
                <a:cs typeface="Aharoni" panose="02010803020104030203" pitchFamily="2" charset="-79"/>
              </a:rPr>
              <a:t> </a:t>
            </a:r>
          </a:p>
          <a:p>
            <a:pPr lvl="0" algn="ctr"/>
            <a:r>
              <a:rPr lang="en-US" sz="1600" b="1" dirty="0">
                <a:solidFill>
                  <a:prstClr val="black"/>
                </a:solidFill>
                <a:cs typeface="Aharoni" panose="02010803020104030203" pitchFamily="2" charset="-79"/>
              </a:rPr>
              <a:t>to train the </a:t>
            </a:r>
            <a:r>
              <a:rPr lang="en-US" sz="1600" b="1" u="sng" dirty="0">
                <a:solidFill>
                  <a:prstClr val="black"/>
                </a:solidFill>
                <a:cs typeface="Aharoni" panose="02010803020104030203" pitchFamily="2" charset="-79"/>
              </a:rPr>
              <a:t>#1 Special Forces Team in the World</a:t>
            </a:r>
            <a:r>
              <a:rPr lang="en-US" sz="1600" b="1" dirty="0">
                <a:solidFill>
                  <a:prstClr val="black"/>
                </a:solidFill>
                <a:cs typeface="Aharoni" panose="02010803020104030203" pitchFamily="2" charset="-79"/>
              </a:rPr>
              <a:t>..</a:t>
            </a:r>
          </a:p>
        </p:txBody>
      </p:sp>
      <p:sp>
        <p:nvSpPr>
          <p:cNvPr id="13" name="TextBox 12"/>
          <p:cNvSpPr txBox="1"/>
          <p:nvPr/>
        </p:nvSpPr>
        <p:spPr>
          <a:xfrm>
            <a:off x="260152" y="5943600"/>
            <a:ext cx="4122215" cy="646331"/>
          </a:xfrm>
          <a:prstGeom prst="rect">
            <a:avLst/>
          </a:prstGeom>
          <a:noFill/>
        </p:spPr>
        <p:txBody>
          <a:bodyPr wrap="square" rtlCol="0">
            <a:spAutoFit/>
          </a:bodyPr>
          <a:lstStyle/>
          <a:p>
            <a:pPr algn="ctr"/>
            <a:r>
              <a:rPr lang="en-US" sz="3600" b="1" u="sng" dirty="0">
                <a:latin typeface="Aharoni" panose="02010803020104030203" pitchFamily="2" charset="-79"/>
                <a:cs typeface="Aharoni" panose="02010803020104030203" pitchFamily="2" charset="-79"/>
              </a:rPr>
              <a:t>#</a:t>
            </a:r>
            <a:r>
              <a:rPr lang="en-US" sz="3600" b="1" u="sng" dirty="0">
                <a:latin typeface="Arial" panose="020B0604020202020204" pitchFamily="34" charset="0"/>
                <a:cs typeface="Arial" panose="020B0604020202020204" pitchFamily="34" charset="0"/>
              </a:rPr>
              <a:t>1 </a:t>
            </a:r>
            <a:r>
              <a:rPr lang="en-US" sz="3600" u="sng" dirty="0">
                <a:latin typeface="League Gothic" pitchFamily="50" charset="0"/>
                <a:cs typeface="Aharoni" panose="02010803020104030203" pitchFamily="2" charset="-79"/>
              </a:rPr>
              <a:t>IN THE WORLD</a:t>
            </a:r>
            <a:r>
              <a:rPr lang="en-US" sz="3600" b="1" u="sng" dirty="0">
                <a:latin typeface="League Gothic" pitchFamily="50" charset="0"/>
                <a:cs typeface="Arial" panose="020B0604020202020204" pitchFamily="34" charset="0"/>
              </a:rPr>
              <a:t>!</a:t>
            </a: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7000" contrast="4000"/>
                    </a14:imgEffect>
                  </a14:imgLayer>
                </a14:imgProps>
              </a:ext>
              <a:ext uri="{28A0092B-C50C-407E-A947-70E740481C1C}">
                <a14:useLocalDpi xmlns:a14="http://schemas.microsoft.com/office/drawing/2010/main" val="0"/>
              </a:ext>
            </a:extLst>
          </a:blip>
          <a:srcRect t="28017" b="27771"/>
          <a:stretch/>
        </p:blipFill>
        <p:spPr>
          <a:xfrm>
            <a:off x="367133" y="6905099"/>
            <a:ext cx="6068756" cy="2011680"/>
          </a:xfrm>
          <a:prstGeom prst="rect">
            <a:avLst/>
          </a:prstGeom>
        </p:spPr>
      </p:pic>
      <p:sp>
        <p:nvSpPr>
          <p:cNvPr id="15" name="TextBox 14"/>
          <p:cNvSpPr txBox="1"/>
          <p:nvPr/>
        </p:nvSpPr>
        <p:spPr>
          <a:xfrm>
            <a:off x="2605" y="8789821"/>
            <a:ext cx="6714213" cy="253916"/>
          </a:xfrm>
          <a:prstGeom prst="rect">
            <a:avLst/>
          </a:prstGeom>
          <a:noFill/>
        </p:spPr>
        <p:txBody>
          <a:bodyPr wrap="square" rtlCol="0">
            <a:spAutoFit/>
          </a:bodyPr>
          <a:lstStyle/>
          <a:p>
            <a:pPr algn="ctr"/>
            <a:r>
              <a:rPr lang="en-US" sz="1050" i="1" dirty="0"/>
              <a:t>Special Forces team  learning how to handle, pack, ride horses &amp; about hoof care in rough terrain similar to overseas.</a:t>
            </a:r>
            <a:endParaRPr lang="en-US" sz="1050" dirty="0"/>
          </a:p>
        </p:txBody>
      </p:sp>
      <p:cxnSp>
        <p:nvCxnSpPr>
          <p:cNvPr id="16" name="Straight Connector 15"/>
          <p:cNvCxnSpPr/>
          <p:nvPr/>
        </p:nvCxnSpPr>
        <p:spPr>
          <a:xfrm>
            <a:off x="510145" y="4408352"/>
            <a:ext cx="6019800" cy="0"/>
          </a:xfrm>
          <a:prstGeom prst="line">
            <a:avLst/>
          </a:prstGeom>
          <a:ln w="76200">
            <a:solidFill>
              <a:srgbClr val="669BCD"/>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35430" y="4671886"/>
            <a:ext cx="2143537" cy="461665"/>
          </a:xfrm>
          <a:prstGeom prst="rect">
            <a:avLst/>
          </a:prstGeom>
          <a:solidFill>
            <a:srgbClr val="FFC000"/>
          </a:solidFill>
          <a:ln w="47625">
            <a:solidFill>
              <a:schemeClr val="accent3">
                <a:lumMod val="50000"/>
              </a:schemeClr>
            </a:solidFill>
          </a:ln>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my Rangers" pitchFamily="2" charset="0"/>
              </a:rPr>
              <a:t>Special Forces</a:t>
            </a:r>
          </a:p>
        </p:txBody>
      </p:sp>
      <p:sp>
        <p:nvSpPr>
          <p:cNvPr id="3" name="TextBox 2"/>
          <p:cNvSpPr txBox="1"/>
          <p:nvPr/>
        </p:nvSpPr>
        <p:spPr>
          <a:xfrm>
            <a:off x="-43358" y="5680762"/>
            <a:ext cx="4578619" cy="369332"/>
          </a:xfrm>
          <a:prstGeom prst="rect">
            <a:avLst/>
          </a:prstGeom>
          <a:noFill/>
        </p:spPr>
        <p:txBody>
          <a:bodyPr wrap="square" rtlCol="0">
            <a:spAutoFit/>
          </a:bodyPr>
          <a:lstStyle/>
          <a:p>
            <a:pPr lvl="0" algn="ctr"/>
            <a:r>
              <a:rPr lang="en-US" dirty="0">
                <a:solidFill>
                  <a:prstClr val="black"/>
                </a:solidFill>
                <a:latin typeface="Aharoni" panose="02010803020104030203" pitchFamily="2" charset="-79"/>
                <a:cs typeface="Aharoni" panose="02010803020104030203" pitchFamily="2" charset="-79"/>
              </a:rPr>
              <a:t>Proving once again that </a:t>
            </a:r>
            <a:r>
              <a:rPr lang="en-US" u="sng" dirty="0">
                <a:solidFill>
                  <a:prstClr val="black"/>
                </a:solidFill>
                <a:latin typeface="Aharoni" panose="02010803020104030203" pitchFamily="2" charset="-79"/>
                <a:cs typeface="Aharoni" panose="02010803020104030203" pitchFamily="2" charset="-79"/>
              </a:rPr>
              <a:t>Our School Is</a:t>
            </a:r>
          </a:p>
        </p:txBody>
      </p:sp>
      <p:sp>
        <p:nvSpPr>
          <p:cNvPr id="19" name="TextBox 18"/>
          <p:cNvSpPr txBox="1"/>
          <p:nvPr/>
        </p:nvSpPr>
        <p:spPr>
          <a:xfrm>
            <a:off x="6391926" y="141283"/>
            <a:ext cx="276038" cy="307777"/>
          </a:xfrm>
          <a:prstGeom prst="rect">
            <a:avLst/>
          </a:prstGeom>
          <a:noFill/>
          <a:ln>
            <a:noFill/>
          </a:ln>
        </p:spPr>
        <p:txBody>
          <a:bodyPr wrap="none" rtlCol="0">
            <a:spAutoFit/>
          </a:bodyPr>
          <a:lstStyle/>
          <a:p>
            <a:r>
              <a:rPr lang="en-US" sz="1400" dirty="0"/>
              <a:t>7</a:t>
            </a:r>
          </a:p>
        </p:txBody>
      </p:sp>
      <p:pic>
        <p:nvPicPr>
          <p:cNvPr id="9" name="Picture 8">
            <a:extLst>
              <a:ext uri="{FF2B5EF4-FFF2-40B4-BE49-F238E27FC236}">
                <a16:creationId xmlns:a16="http://schemas.microsoft.com/office/drawing/2014/main" id="{E6237B04-BDA5-43A5-93E2-4A2AB3CDA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9624" y="1779748"/>
            <a:ext cx="2049624" cy="1792485"/>
          </a:xfrm>
          <a:prstGeom prst="rect">
            <a:avLst/>
          </a:prstGeom>
        </p:spPr>
      </p:pic>
      <p:pic>
        <p:nvPicPr>
          <p:cNvPr id="21" name="Picture 20">
            <a:extLst>
              <a:ext uri="{FF2B5EF4-FFF2-40B4-BE49-F238E27FC236}">
                <a16:creationId xmlns:a16="http://schemas.microsoft.com/office/drawing/2014/main" id="{BECFD0DD-C17C-4850-AE6D-93390393ECC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39166" y="1798023"/>
            <a:ext cx="2468880" cy="1828800"/>
          </a:xfrm>
          <a:prstGeom prst="rect">
            <a:avLst/>
          </a:prstGeom>
        </p:spPr>
      </p:pic>
      <p:sp>
        <p:nvSpPr>
          <p:cNvPr id="4" name="TextBox 3">
            <a:extLst>
              <a:ext uri="{FF2B5EF4-FFF2-40B4-BE49-F238E27FC236}">
                <a16:creationId xmlns:a16="http://schemas.microsoft.com/office/drawing/2014/main" id="{6CF165ED-E6B6-4670-9698-4CBA0300753E}"/>
              </a:ext>
            </a:extLst>
          </p:cNvPr>
          <p:cNvSpPr txBox="1"/>
          <p:nvPr/>
        </p:nvSpPr>
        <p:spPr>
          <a:xfrm>
            <a:off x="639166" y="3810000"/>
            <a:ext cx="5546171" cy="461665"/>
          </a:xfrm>
          <a:prstGeom prst="rect">
            <a:avLst/>
          </a:prstGeom>
          <a:noFill/>
        </p:spPr>
        <p:txBody>
          <a:bodyPr wrap="square" rtlCol="0">
            <a:spAutoFit/>
          </a:bodyPr>
          <a:lstStyle/>
          <a:p>
            <a:r>
              <a:rPr lang="en-US" sz="1200" dirty="0"/>
              <a:t>We do have access to a variety of freeze dried legs &amp; hoof models to aid in exploring the interior of the horses limbs as part of our classroom/library.</a:t>
            </a:r>
          </a:p>
        </p:txBody>
      </p:sp>
    </p:spTree>
    <p:extLst>
      <p:ext uri="{BB962C8B-B14F-4D97-AF65-F5344CB8AC3E}">
        <p14:creationId xmlns:p14="http://schemas.microsoft.com/office/powerpoint/2010/main" val="2182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0200" y="5638528"/>
            <a:ext cx="5095404" cy="1384982"/>
          </a:xfrm>
          <a:prstGeom prst="rect">
            <a:avLst/>
          </a:prstGeom>
          <a:noFill/>
          <a:ln>
            <a:noFill/>
          </a:ln>
          <a:effectLst/>
        </p:spPr>
        <p:txBody>
          <a:bodyPr wrap="square" lIns="91429" tIns="45714" rIns="91429" bIns="45714" rtlCol="0">
            <a:spAutoFit/>
          </a:bodyPr>
          <a:lstStyle/>
          <a:p>
            <a:pPr lvl="0"/>
            <a:r>
              <a:rPr lang="en-US" sz="1400" dirty="0">
                <a:solidFill>
                  <a:srgbClr val="050505"/>
                </a:solidFill>
                <a:latin typeface="+mj-lt"/>
                <a:cs typeface="Aharoni" panose="02010803020104030203" pitchFamily="2" charset="-79"/>
              </a:rPr>
              <a:t>Equine Flexion Therapy (EFT) is a  patented  technique by our Instructor, Dan  Marcum who brings  </a:t>
            </a:r>
            <a:r>
              <a:rPr lang="en-US" sz="1400" b="1" dirty="0">
                <a:solidFill>
                  <a:srgbClr val="050505"/>
                </a:solidFill>
                <a:latin typeface="+mj-lt"/>
                <a:cs typeface="Arial" panose="020B0604020202020204" pitchFamily="34" charset="0"/>
              </a:rPr>
              <a:t>32</a:t>
            </a:r>
            <a:r>
              <a:rPr lang="en-US" sz="1400" dirty="0">
                <a:solidFill>
                  <a:srgbClr val="050505"/>
                </a:solidFill>
                <a:latin typeface="+mj-lt"/>
                <a:cs typeface="Aharoni" panose="02010803020104030203" pitchFamily="2" charset="-79"/>
              </a:rPr>
              <a:t> years of  farrier experience and expertise  to our program. This helps our students understand  the anatomy of the “whole horse,” muscles, tendons, how they flex and affect the soundness of the horse in motion. </a:t>
            </a:r>
            <a:r>
              <a:rPr lang="en-US" sz="1400" b="1" dirty="0">
                <a:solidFill>
                  <a:srgbClr val="050505"/>
                </a:solidFill>
                <a:latin typeface="+mj-lt"/>
                <a:cs typeface="Aharoni" panose="02010803020104030203" pitchFamily="2" charset="-79"/>
              </a:rPr>
              <a:t>His three day course  is included in the 12 week and 6 week advanced  courses. </a:t>
            </a:r>
          </a:p>
        </p:txBody>
      </p:sp>
      <p:sp>
        <p:nvSpPr>
          <p:cNvPr id="13" name="TextBox 12"/>
          <p:cNvSpPr txBox="1"/>
          <p:nvPr/>
        </p:nvSpPr>
        <p:spPr>
          <a:xfrm>
            <a:off x="1032858" y="119951"/>
            <a:ext cx="1939665" cy="597159"/>
          </a:xfrm>
          <a:prstGeom prst="rect">
            <a:avLst/>
          </a:prstGeom>
          <a:noFill/>
        </p:spPr>
        <p:txBody>
          <a:bodyPr wrap="none" lIns="91429" tIns="45714" rIns="91429" bIns="45714" rtlCol="0">
            <a:spAutoFit/>
          </a:bodyPr>
          <a:lstStyle/>
          <a:p>
            <a:r>
              <a:rPr lang="en-US" sz="3200" u="sng" dirty="0">
                <a:latin typeface="Aharoni" panose="02010803020104030203" pitchFamily="2" charset="-79"/>
                <a:cs typeface="Aharoni" panose="02010803020104030203" pitchFamily="2" charset="-79"/>
              </a:rPr>
              <a:t>Our Staff</a:t>
            </a:r>
          </a:p>
        </p:txBody>
      </p:sp>
      <p:sp>
        <p:nvSpPr>
          <p:cNvPr id="14" name="TextBox 13"/>
          <p:cNvSpPr txBox="1"/>
          <p:nvPr/>
        </p:nvSpPr>
        <p:spPr>
          <a:xfrm>
            <a:off x="1" y="840294"/>
            <a:ext cx="6769100" cy="461665"/>
          </a:xfrm>
          <a:prstGeom prst="rect">
            <a:avLst/>
          </a:prstGeom>
          <a:noFill/>
        </p:spPr>
        <p:txBody>
          <a:bodyPr wrap="square" lIns="91429" tIns="45714" rIns="91429" bIns="45714" rtlCol="0">
            <a:spAutoFit/>
          </a:bodyPr>
          <a:lstStyle/>
          <a:p>
            <a:pPr algn="ctr"/>
            <a:r>
              <a:rPr lang="en-US" sz="1200" dirty="0">
                <a:latin typeface="Aharoni" panose="02010803020104030203" pitchFamily="2" charset="-79"/>
                <a:cs typeface="Aharoni" panose="02010803020104030203" pitchFamily="2" charset="-79"/>
              </a:rPr>
              <a:t>Each of our instructors has a working knowledge of the specialized topics they teach, sharing insights gained through many years of professional experience.</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885" y="249634"/>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3068" y="3708487"/>
            <a:ext cx="6680524" cy="1446538"/>
          </a:xfrm>
          <a:prstGeom prst="rect">
            <a:avLst/>
          </a:prstGeom>
          <a:noFill/>
        </p:spPr>
        <p:txBody>
          <a:bodyPr wrap="square" lIns="91429" tIns="45714" rIns="91429" bIns="45714" rtlCol="0">
            <a:spAutoFit/>
          </a:bodyPr>
          <a:lstStyle/>
          <a:p>
            <a:pPr lvl="0"/>
            <a:r>
              <a:rPr lang="en-US" b="1" dirty="0"/>
              <a:t>Guest Farriers :</a:t>
            </a:r>
            <a:br>
              <a:rPr lang="en-US" sz="1200" dirty="0"/>
            </a:br>
            <a:r>
              <a:rPr lang="en-US" sz="1400" dirty="0"/>
              <a:t>Once or twice a month, one or more guest Professional Farriers of all ages will come in to teach their specialties in shoeing, forge-work and business related to the current Farrier and Horse Industry.</a:t>
            </a:r>
          </a:p>
          <a:p>
            <a:pPr lvl="0"/>
            <a:r>
              <a:rPr lang="en-US" sz="1400" b="1" dirty="0"/>
              <a:t>Clinics for Horse Owners and Farriers are scheduled several times a year.</a:t>
            </a:r>
            <a:br>
              <a:rPr lang="en-US" sz="1050" dirty="0"/>
            </a:br>
            <a:endParaRPr lang="en-US" sz="1400" dirty="0">
              <a:solidFill>
                <a:prstClr val="black"/>
              </a:solidFill>
              <a:cs typeface="Arial" panose="020B0604020202020204" pitchFamily="34" charset="0"/>
            </a:endParaRPr>
          </a:p>
        </p:txBody>
      </p:sp>
      <p:sp>
        <p:nvSpPr>
          <p:cNvPr id="17" name="TextBox 16"/>
          <p:cNvSpPr txBox="1"/>
          <p:nvPr/>
        </p:nvSpPr>
        <p:spPr>
          <a:xfrm>
            <a:off x="1631613" y="4939581"/>
            <a:ext cx="5095404" cy="769429"/>
          </a:xfrm>
          <a:prstGeom prst="rect">
            <a:avLst/>
          </a:prstGeom>
          <a:noFill/>
        </p:spPr>
        <p:txBody>
          <a:bodyPr wrap="square" lIns="91429" tIns="45714" rIns="91429" bIns="45714" rtlCol="0">
            <a:spAutoFit/>
          </a:bodyPr>
          <a:lstStyle/>
          <a:p>
            <a:pPr lvl="0"/>
            <a:r>
              <a:rPr lang="en-US" sz="1600" b="1" u="sng" dirty="0">
                <a:solidFill>
                  <a:srgbClr val="050505"/>
                </a:solidFill>
                <a:latin typeface="+mj-lt"/>
                <a:cs typeface="Aharoni" panose="02010803020104030203" pitchFamily="2" charset="-79"/>
              </a:rPr>
              <a:t>Dan Marcum, Texas</a:t>
            </a:r>
          </a:p>
          <a:p>
            <a:pPr lvl="0"/>
            <a:r>
              <a:rPr lang="en-US" sz="1400" dirty="0">
                <a:solidFill>
                  <a:srgbClr val="050505"/>
                </a:solidFill>
                <a:cs typeface="Aharoni" panose="02010803020104030203" pitchFamily="2" charset="-79"/>
              </a:rPr>
              <a:t>Certified Master Farrier, Equine Adjuster, Professional Horseman and Showman,   BWFA Hall of Fame Inductee, </a:t>
            </a:r>
            <a:r>
              <a:rPr lang="en-US" sz="1200" dirty="0">
                <a:solidFill>
                  <a:srgbClr val="050505"/>
                </a:solidFill>
                <a:cs typeface="Arial" panose="020B0604020202020204" pitchFamily="34" charset="0"/>
              </a:rPr>
              <a:t>2012</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3000" contrast="21000"/>
                    </a14:imgEffect>
                  </a14:imgLayer>
                </a14:imgProps>
              </a:ext>
              <a:ext uri="{28A0092B-C50C-407E-A947-70E740481C1C}">
                <a14:useLocalDpi xmlns:a14="http://schemas.microsoft.com/office/drawing/2010/main" val="0"/>
              </a:ext>
            </a:extLst>
          </a:blip>
          <a:stretch>
            <a:fillRect/>
          </a:stretch>
        </p:blipFill>
        <p:spPr>
          <a:xfrm>
            <a:off x="78781" y="4931773"/>
            <a:ext cx="1521419" cy="2155341"/>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3000"/>
                    </a14:imgEffect>
                    <a14:imgEffect>
                      <a14:brightnessContrast bright="30000" contrast="4000"/>
                    </a14:imgEffect>
                  </a14:imgLayer>
                </a14:imgProps>
              </a:ext>
              <a:ext uri="{28A0092B-C50C-407E-A947-70E740481C1C}">
                <a14:useLocalDpi xmlns:a14="http://schemas.microsoft.com/office/drawing/2010/main" val="0"/>
              </a:ext>
            </a:extLst>
          </a:blip>
          <a:srcRect r="9651" b="14063"/>
          <a:stretch/>
        </p:blipFill>
        <p:spPr>
          <a:xfrm>
            <a:off x="67586" y="1308749"/>
            <a:ext cx="1797291" cy="2286000"/>
          </a:xfrm>
          <a:prstGeom prst="rect">
            <a:avLst/>
          </a:prstGeom>
        </p:spPr>
      </p:pic>
      <p:cxnSp>
        <p:nvCxnSpPr>
          <p:cNvPr id="24" name="Straight Connector 23"/>
          <p:cNvCxnSpPr/>
          <p:nvPr/>
        </p:nvCxnSpPr>
        <p:spPr>
          <a:xfrm flipV="1">
            <a:off x="64859" y="4912680"/>
            <a:ext cx="6698733" cy="559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7586" y="7087114"/>
            <a:ext cx="671421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cxnSp>
        <p:nvCxnSpPr>
          <p:cNvPr id="31" name="Straight Connector 30"/>
          <p:cNvCxnSpPr/>
          <p:nvPr/>
        </p:nvCxnSpPr>
        <p:spPr>
          <a:xfrm>
            <a:off x="49922" y="1308749"/>
            <a:ext cx="673187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7586" y="3594749"/>
            <a:ext cx="671421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882055" y="1328370"/>
            <a:ext cx="4731366" cy="2215979"/>
          </a:xfrm>
          <a:prstGeom prst="rect">
            <a:avLst/>
          </a:prstGeom>
          <a:noFill/>
          <a:ln>
            <a:noFill/>
          </a:ln>
          <a:effectLst/>
        </p:spPr>
        <p:txBody>
          <a:bodyPr wrap="square" lIns="91429" tIns="45714" rIns="91429" bIns="45714" rtlCol="0">
            <a:spAutoFit/>
          </a:bodyPr>
          <a:lstStyle/>
          <a:p>
            <a:pPr>
              <a:defRPr/>
            </a:pPr>
            <a:r>
              <a:rPr lang="en-US" b="1" kern="0" dirty="0">
                <a:solidFill>
                  <a:srgbClr val="000000"/>
                </a:solidFill>
                <a:latin typeface="Aharoni" panose="02010803020104030203" pitchFamily="2" charset="-79"/>
                <a:ea typeface="Times New Roman"/>
                <a:cs typeface="Aharoni" panose="02010803020104030203" pitchFamily="2" charset="-79"/>
              </a:rPr>
              <a:t>Link Casey, </a:t>
            </a:r>
            <a:r>
              <a:rPr lang="en-US" sz="1400" b="1" kern="0" dirty="0">
                <a:solidFill>
                  <a:srgbClr val="000000"/>
                </a:solidFill>
                <a:latin typeface="Aharoni" panose="02010803020104030203" pitchFamily="2" charset="-79"/>
                <a:ea typeface="Times New Roman"/>
                <a:cs typeface="Aharoni" panose="02010803020104030203" pitchFamily="2" charset="-79"/>
              </a:rPr>
              <a:t>(son) School Owner &amp; Head Instructor </a:t>
            </a:r>
          </a:p>
          <a:p>
            <a:pPr>
              <a:defRPr/>
            </a:pPr>
            <a:r>
              <a:rPr lang="en-US" sz="1400" b="1" kern="0" dirty="0">
                <a:solidFill>
                  <a:srgbClr val="000000"/>
                </a:solidFill>
                <a:ea typeface="Times New Roman"/>
                <a:cs typeface="Arial" panose="020B0604020202020204" pitchFamily="34" charset="0"/>
              </a:rPr>
              <a:t>2</a:t>
            </a:r>
            <a:r>
              <a:rPr lang="en-US" sz="1400" b="1" kern="0" baseline="30000" dirty="0">
                <a:solidFill>
                  <a:srgbClr val="000000"/>
                </a:solidFill>
                <a:ea typeface="Times New Roman"/>
                <a:cs typeface="Arial" panose="020B0604020202020204" pitchFamily="34" charset="0"/>
              </a:rPr>
              <a:t>rd</a:t>
            </a:r>
            <a:r>
              <a:rPr lang="en-US" sz="1400" b="1" kern="0" dirty="0">
                <a:solidFill>
                  <a:srgbClr val="000000"/>
                </a:solidFill>
                <a:ea typeface="Times New Roman"/>
                <a:cs typeface="Aharoni" panose="02010803020104030203" pitchFamily="2" charset="-79"/>
              </a:rPr>
              <a:t> Generation Certified Master Farrier </a:t>
            </a:r>
          </a:p>
          <a:p>
            <a:pPr>
              <a:defRPr/>
            </a:pPr>
            <a:r>
              <a:rPr lang="en-US" sz="1400" b="1" kern="0" dirty="0">
                <a:solidFill>
                  <a:srgbClr val="000000"/>
                </a:solidFill>
                <a:ea typeface="Times New Roman"/>
                <a:cs typeface="Aharoni" panose="02010803020104030203" pitchFamily="2" charset="-79"/>
              </a:rPr>
              <a:t>BWFA Master Educator &amp; President</a:t>
            </a:r>
          </a:p>
          <a:p>
            <a:pPr>
              <a:defRPr/>
            </a:pPr>
            <a:r>
              <a:rPr lang="en-US" sz="1400" b="1" kern="0" dirty="0">
                <a:solidFill>
                  <a:srgbClr val="000000"/>
                </a:solidFill>
                <a:ea typeface="Times New Roman"/>
                <a:cs typeface="Aharoni" panose="02010803020104030203" pitchFamily="2" charset="-79"/>
              </a:rPr>
              <a:t>BWFA Hall of Fame Inductee, 2005</a:t>
            </a:r>
          </a:p>
          <a:p>
            <a:pPr algn="ctr">
              <a:defRPr/>
            </a:pPr>
            <a:endParaRPr lang="en-US" sz="1600" b="1" i="1"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600" kern="0" dirty="0">
                <a:solidFill>
                  <a:srgbClr val="000000"/>
                </a:solidFill>
                <a:latin typeface="Aharoni" panose="02010803020104030203" pitchFamily="2" charset="-79"/>
                <a:ea typeface="Times New Roman"/>
                <a:cs typeface="Aharoni" panose="02010803020104030203" pitchFamily="2" charset="-79"/>
              </a:rPr>
              <a:t>“Choosing the right school, whether it is near you or far away, can be </a:t>
            </a:r>
          </a:p>
          <a:p>
            <a:pPr algn="ctr">
              <a:defRPr/>
            </a:pPr>
            <a:r>
              <a:rPr lang="en-US" sz="1600" kern="0" dirty="0">
                <a:solidFill>
                  <a:srgbClr val="000000"/>
                </a:solidFill>
                <a:latin typeface="Aharoni" panose="02010803020104030203" pitchFamily="2" charset="-79"/>
                <a:ea typeface="Times New Roman"/>
                <a:cs typeface="Aharoni" panose="02010803020104030203" pitchFamily="2" charset="-79"/>
              </a:rPr>
              <a:t>the difference in success or failure.” </a:t>
            </a:r>
          </a:p>
          <a:p>
            <a:pPr algn="ctr">
              <a:defRPr/>
            </a:pPr>
            <a:r>
              <a:rPr lang="en-US" sz="1400" kern="0" dirty="0">
                <a:solidFill>
                  <a:srgbClr val="000000"/>
                </a:solidFill>
                <a:latin typeface="Aharoni" panose="02010803020104030203" pitchFamily="2" charset="-79"/>
                <a:ea typeface="Times New Roman"/>
                <a:cs typeface="Aharoni" panose="02010803020104030203" pitchFamily="2" charset="-79"/>
              </a:rPr>
              <a:t>–Link Casey</a:t>
            </a:r>
          </a:p>
        </p:txBody>
      </p:sp>
      <p:sp>
        <p:nvSpPr>
          <p:cNvPr id="30" name="TextBox 29"/>
          <p:cNvSpPr txBox="1"/>
          <p:nvPr/>
        </p:nvSpPr>
        <p:spPr>
          <a:xfrm>
            <a:off x="110613" y="141283"/>
            <a:ext cx="276038" cy="307777"/>
          </a:xfrm>
          <a:prstGeom prst="rect">
            <a:avLst/>
          </a:prstGeom>
          <a:noFill/>
          <a:ln>
            <a:noFill/>
          </a:ln>
        </p:spPr>
        <p:txBody>
          <a:bodyPr wrap="none" rtlCol="0">
            <a:spAutoFit/>
          </a:bodyPr>
          <a:lstStyle/>
          <a:p>
            <a:r>
              <a:rPr lang="en-US" sz="1400" dirty="0"/>
              <a:t>8</a:t>
            </a:r>
          </a:p>
        </p:txBody>
      </p:sp>
      <p:pic>
        <p:nvPicPr>
          <p:cNvPr id="5" name="Picture 4">
            <a:extLst>
              <a:ext uri="{FF2B5EF4-FFF2-40B4-BE49-F238E27FC236}">
                <a16:creationId xmlns:a16="http://schemas.microsoft.com/office/drawing/2014/main" id="{BF9D9A86-92D4-4EE1-9574-975176587F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298" r="13175"/>
          <a:stretch/>
        </p:blipFill>
        <p:spPr>
          <a:xfrm>
            <a:off x="130173" y="7291495"/>
            <a:ext cx="3298828" cy="1588199"/>
          </a:xfrm>
          <a:prstGeom prst="rect">
            <a:avLst/>
          </a:prstGeom>
        </p:spPr>
      </p:pic>
      <p:pic>
        <p:nvPicPr>
          <p:cNvPr id="21" name="Picture 20">
            <a:extLst>
              <a:ext uri="{FF2B5EF4-FFF2-40B4-BE49-F238E27FC236}">
                <a16:creationId xmlns:a16="http://schemas.microsoft.com/office/drawing/2014/main" id="{FC77DA77-6532-45B3-98C2-30AAF2E21F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666" t="28197" r="17511" b="24781"/>
          <a:stretch/>
        </p:blipFill>
        <p:spPr>
          <a:xfrm>
            <a:off x="3384792" y="7291495"/>
            <a:ext cx="3360410" cy="1600391"/>
          </a:xfrm>
          <a:prstGeom prst="rect">
            <a:avLst/>
          </a:prstGeom>
        </p:spPr>
      </p:pic>
    </p:spTree>
    <p:extLst>
      <p:ext uri="{BB962C8B-B14F-4D97-AF65-F5344CB8AC3E}">
        <p14:creationId xmlns:p14="http://schemas.microsoft.com/office/powerpoint/2010/main" val="402449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105725" y="5020400"/>
            <a:ext cx="3826042" cy="1554260"/>
          </a:xfrm>
          <a:prstGeom prst="rect">
            <a:avLst/>
          </a:prstGeom>
          <a:solidFill>
            <a:srgbClr val="FFFFFF"/>
          </a:solidFill>
          <a:ln w="9525">
            <a:noFill/>
            <a:miter lim="800000"/>
            <a:headEnd/>
            <a:tailEnd/>
          </a:ln>
        </p:spPr>
        <p:txBody>
          <a:bodyPr rot="0" vert="horz" wrap="square" lIns="91429" tIns="45714" rIns="91429" bIns="45714" anchor="t" anchorCtr="0">
            <a:spAutoFit/>
          </a:bodyPr>
          <a:lstStyle/>
          <a:p>
            <a:pPr lvl="0">
              <a:defRPr/>
            </a:pPr>
            <a:r>
              <a:rPr lang="en-US" u="sng" dirty="0">
                <a:solidFill>
                  <a:prstClr val="black"/>
                </a:solidFill>
                <a:latin typeface="Aharoni" panose="02010803020104030203" pitchFamily="2" charset="-79"/>
                <a:cs typeface="Aharoni" panose="02010803020104030203" pitchFamily="2" charset="-79"/>
              </a:rPr>
              <a:t>Our Objectives:  </a:t>
            </a:r>
            <a:r>
              <a:rPr lang="en-US" sz="1100" kern="0" dirty="0">
                <a:solidFill>
                  <a:srgbClr val="000000"/>
                </a:solidFill>
                <a:ea typeface="Times New Roman"/>
              </a:rPr>
              <a:t>Statistics show that over 79% of all horse problems will occur from the knee down. Most of these problems fall directly in the realm of the </a:t>
            </a:r>
            <a:r>
              <a:rPr lang="en-US" sz="1100" kern="0" dirty="0" err="1">
                <a:solidFill>
                  <a:srgbClr val="000000"/>
                </a:solidFill>
                <a:ea typeface="Times New Roman"/>
              </a:rPr>
              <a:t>horseshoers</a:t>
            </a:r>
            <a:r>
              <a:rPr lang="en-US" sz="1100" kern="0" dirty="0">
                <a:solidFill>
                  <a:srgbClr val="000000"/>
                </a:solidFill>
                <a:ea typeface="Times New Roman"/>
              </a:rPr>
              <a:t> influence. The school’s primary objective is to </a:t>
            </a:r>
            <a:r>
              <a:rPr lang="en-US" sz="1100" b="1" kern="0" dirty="0">
                <a:solidFill>
                  <a:srgbClr val="000000"/>
                </a:solidFill>
                <a:ea typeface="Times New Roman"/>
              </a:rPr>
              <a:t>teach the importance of hoof care, trimming and shoeing for </a:t>
            </a:r>
            <a:r>
              <a:rPr lang="en-US" sz="1100" kern="0" dirty="0">
                <a:solidFill>
                  <a:srgbClr val="000000"/>
                </a:solidFill>
                <a:ea typeface="Times New Roman"/>
              </a:rPr>
              <a:t>horse owners, then they will seek out better farriers …. and offer the best farrier  training available for someone desiring to become a professional farrier and self employment.</a:t>
            </a:r>
          </a:p>
        </p:txBody>
      </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681" y="181386"/>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2"/>
          <p:cNvSpPr txBox="1">
            <a:spLocks noChangeArrowheads="1"/>
          </p:cNvSpPr>
          <p:nvPr/>
        </p:nvSpPr>
        <p:spPr bwMode="auto">
          <a:xfrm>
            <a:off x="92242" y="3848874"/>
            <a:ext cx="6705600" cy="1046428"/>
          </a:xfrm>
          <a:prstGeom prst="rect">
            <a:avLst/>
          </a:prstGeom>
          <a:noFill/>
          <a:ln w="9525">
            <a:noFill/>
            <a:miter lim="800000"/>
            <a:headEnd/>
            <a:tailEnd/>
          </a:ln>
        </p:spPr>
        <p:txBody>
          <a:bodyPr rot="0" vert="horz" wrap="square" lIns="91429" tIns="45714" rIns="91429" bIns="45714" anchor="t" anchorCtr="0">
            <a:spAutoFit/>
          </a:bodyPr>
          <a:lstStyle/>
          <a:p>
            <a:pPr>
              <a:defRPr/>
            </a:pPr>
            <a:r>
              <a:rPr lang="en-US" u="sng" dirty="0">
                <a:latin typeface="Aharoni" panose="02010803020104030203" pitchFamily="2" charset="-79"/>
                <a:cs typeface="Aharoni" panose="02010803020104030203" pitchFamily="2" charset="-79"/>
              </a:rPr>
              <a:t>Our Goal:  </a:t>
            </a:r>
            <a:r>
              <a:rPr lang="en-US" sz="1100" kern="0" dirty="0">
                <a:solidFill>
                  <a:srgbClr val="000000"/>
                </a:solidFill>
                <a:latin typeface="+mj-lt"/>
                <a:ea typeface="Times New Roman"/>
              </a:rPr>
              <a:t>The blacksmith and farrier craft is one of civilizations oldest professions still in demand today. The farrier craft requires a high degree of knowledge and skill. </a:t>
            </a:r>
            <a:r>
              <a:rPr lang="en-US" sz="1100" b="1" kern="0" dirty="0">
                <a:solidFill>
                  <a:srgbClr val="000000"/>
                </a:solidFill>
                <a:latin typeface="+mj-lt"/>
                <a:ea typeface="Times New Roman"/>
              </a:rPr>
              <a:t>The highest demand and income potential is for the farrier who is well educated and properly trained, and has professional credentials</a:t>
            </a:r>
            <a:r>
              <a:rPr lang="en-US" sz="1100" kern="0" dirty="0">
                <a:solidFill>
                  <a:srgbClr val="000000"/>
                </a:solidFill>
                <a:latin typeface="+mj-lt"/>
                <a:ea typeface="Times New Roman"/>
              </a:rPr>
              <a:t>. It is also necessary to keep abreast of new technology and techniques. This school was started with these goals in mind.  We offer a well-designed educational program using the most current equipment to meet this demand. </a:t>
            </a:r>
          </a:p>
        </p:txBody>
      </p:sp>
      <p:sp>
        <p:nvSpPr>
          <p:cNvPr id="14" name="Rectangle 13"/>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425" y="826493"/>
            <a:ext cx="4526280" cy="3017520"/>
          </a:xfrm>
          <a:prstGeom prst="rect">
            <a:avLst/>
          </a:prstGeom>
        </p:spPr>
      </p:pic>
      <p:sp>
        <p:nvSpPr>
          <p:cNvPr id="16" name="Text Box 2"/>
          <p:cNvSpPr txBox="1">
            <a:spLocks noChangeArrowheads="1"/>
          </p:cNvSpPr>
          <p:nvPr/>
        </p:nvSpPr>
        <p:spPr bwMode="auto">
          <a:xfrm>
            <a:off x="67586" y="786243"/>
            <a:ext cx="2197175" cy="2677644"/>
          </a:xfrm>
          <a:prstGeom prst="rect">
            <a:avLst/>
          </a:prstGeom>
          <a:noFill/>
          <a:ln w="9525">
            <a:noFill/>
            <a:miter lim="800000"/>
            <a:headEnd/>
            <a:tailEnd/>
          </a:ln>
        </p:spPr>
        <p:txBody>
          <a:bodyPr rot="0" vert="horz" wrap="square" lIns="91429" tIns="45714" rIns="91429" bIns="45714" anchor="t" anchorCtr="0">
            <a:spAutoFit/>
          </a:bodyPr>
          <a:lstStyle/>
          <a:p>
            <a:pPr>
              <a:defRPr/>
            </a:pPr>
            <a:r>
              <a:rPr lang="en-US" sz="1200" b="1" kern="0" dirty="0">
                <a:solidFill>
                  <a:srgbClr val="000000"/>
                </a:solidFill>
                <a:latin typeface="+mj-lt"/>
                <a:ea typeface="Times New Roman"/>
              </a:rPr>
              <a:t>Nestled in the Chattahoochee National Forest of Northwest Georgia, </a:t>
            </a:r>
            <a:r>
              <a:rPr lang="en-US" sz="1200" kern="0" dirty="0">
                <a:solidFill>
                  <a:srgbClr val="000000"/>
                </a:solidFill>
                <a:latin typeface="+mj-lt"/>
                <a:ea typeface="Times New Roman"/>
              </a:rPr>
              <a:t> we are located in the friendly community of </a:t>
            </a:r>
            <a:r>
              <a:rPr lang="en-US" sz="1200" kern="0" dirty="0" err="1">
                <a:solidFill>
                  <a:srgbClr val="000000"/>
                </a:solidFill>
                <a:latin typeface="+mj-lt"/>
                <a:ea typeface="Times New Roman"/>
              </a:rPr>
              <a:t>Villanow</a:t>
            </a:r>
            <a:r>
              <a:rPr lang="en-US" sz="1200" kern="0" dirty="0">
                <a:solidFill>
                  <a:srgbClr val="000000"/>
                </a:solidFill>
                <a:latin typeface="+mj-lt"/>
                <a:ea typeface="Times New Roman"/>
              </a:rPr>
              <a:t>.  Fishing lakes, trout streams, walking and riding trails and national parks are all within a 10 mile radius of the school.  Dalton and Calhoun, Georgia are located less than 15 miles away.  We are located 65 miles north of Atlanta, GA and 35 miles south of Chattanooga, TN, with easy access from I-75. </a:t>
            </a:r>
          </a:p>
        </p:txBody>
      </p:sp>
      <p:sp>
        <p:nvSpPr>
          <p:cNvPr id="24" name="Text Box 2"/>
          <p:cNvSpPr txBox="1">
            <a:spLocks noChangeArrowheads="1"/>
          </p:cNvSpPr>
          <p:nvPr/>
        </p:nvSpPr>
        <p:spPr bwMode="auto">
          <a:xfrm>
            <a:off x="3938091" y="6957420"/>
            <a:ext cx="2742760" cy="1723537"/>
          </a:xfrm>
          <a:prstGeom prst="rect">
            <a:avLst/>
          </a:prstGeom>
          <a:noFill/>
          <a:ln w="9525">
            <a:noFill/>
            <a:miter lim="800000"/>
            <a:headEnd/>
            <a:tailEnd/>
          </a:ln>
        </p:spPr>
        <p:txBody>
          <a:bodyPr rot="0" vert="horz" wrap="square" lIns="91429" tIns="45714" rIns="91429" bIns="45714" anchor="t" anchorCtr="0">
            <a:spAutoFit/>
          </a:bodyPr>
          <a:lstStyle/>
          <a:p>
            <a:pPr>
              <a:defRPr/>
            </a:pPr>
            <a:r>
              <a:rPr lang="en-US" u="sng" dirty="0">
                <a:latin typeface="Aharoni" panose="02010803020104030203" pitchFamily="2" charset="-79"/>
                <a:cs typeface="Aharoni" panose="02010803020104030203" pitchFamily="2" charset="-79"/>
              </a:rPr>
              <a:t>Job  Assistance</a:t>
            </a:r>
          </a:p>
          <a:p>
            <a:pPr>
              <a:defRPr/>
            </a:pPr>
            <a:r>
              <a:rPr lang="en-US" sz="1100" kern="0" dirty="0">
                <a:solidFill>
                  <a:srgbClr val="000000"/>
                </a:solidFill>
                <a:latin typeface="+mj-lt"/>
                <a:ea typeface="Times New Roman"/>
              </a:rPr>
              <a:t>Our office and the BWFA National Farrier Referral Program will help you locate another BWFA farrier to work with in your area as an apprentice if you choose.</a:t>
            </a:r>
          </a:p>
          <a:p>
            <a:pPr>
              <a:defRPr/>
            </a:pPr>
            <a:r>
              <a:rPr lang="en-US" sz="1100" kern="0" dirty="0">
                <a:solidFill>
                  <a:srgbClr val="000000"/>
                </a:solidFill>
                <a:latin typeface="+mj-lt"/>
                <a:ea typeface="Times New Roman"/>
              </a:rPr>
              <a:t>This may help you gain more experience and customers as a new farrier.  Attending clinics to meet farriers is highly suggested as ongoing continuing education.</a:t>
            </a:r>
          </a:p>
        </p:txBody>
      </p:sp>
      <p:sp>
        <p:nvSpPr>
          <p:cNvPr id="25" name="Text Box 2"/>
          <p:cNvSpPr txBox="1">
            <a:spLocks noChangeArrowheads="1"/>
          </p:cNvSpPr>
          <p:nvPr/>
        </p:nvSpPr>
        <p:spPr bwMode="auto">
          <a:xfrm>
            <a:off x="131162" y="6618865"/>
            <a:ext cx="3800605" cy="2400645"/>
          </a:xfrm>
          <a:prstGeom prst="rect">
            <a:avLst/>
          </a:prstGeom>
          <a:noFill/>
          <a:ln w="9525">
            <a:noFill/>
            <a:miter lim="800000"/>
            <a:headEnd/>
            <a:tailEnd/>
          </a:ln>
        </p:spPr>
        <p:txBody>
          <a:bodyPr rot="0" vert="horz" wrap="square" lIns="91429" tIns="45714" rIns="91429" bIns="45714" anchor="t" anchorCtr="0">
            <a:spAutoFit/>
          </a:bodyPr>
          <a:lstStyle/>
          <a:p>
            <a:pPr>
              <a:defRPr/>
            </a:pPr>
            <a:r>
              <a:rPr lang="en-US" u="sng" dirty="0">
                <a:latin typeface="Aharoni" panose="02010803020104030203" pitchFamily="2" charset="-79"/>
                <a:cs typeface="Aharoni" panose="02010803020104030203" pitchFamily="2" charset="-79"/>
              </a:rPr>
              <a:t>Farrier Certification  </a:t>
            </a:r>
            <a:r>
              <a:rPr lang="en-US" sz="1100" kern="0" dirty="0">
                <a:solidFill>
                  <a:srgbClr val="000000"/>
                </a:solidFill>
                <a:latin typeface="+mj-lt"/>
                <a:ea typeface="Times New Roman"/>
              </a:rPr>
              <a:t>You will be offered the opportunity to take a certification test provided by the Brotherhood of Working Farriers Association, Inc. We are a testing facility for students and outside farriers.</a:t>
            </a:r>
          </a:p>
          <a:p>
            <a:pPr>
              <a:defRPr/>
            </a:pPr>
            <a:r>
              <a:rPr lang="en-US" sz="1100" kern="0" dirty="0">
                <a:solidFill>
                  <a:srgbClr val="000000"/>
                </a:solidFill>
                <a:latin typeface="+mj-lt"/>
                <a:ea typeface="Times New Roman"/>
              </a:rPr>
              <a:t>The BWFA will allow graduate students from a six week or more school to receive the Apprentice II Certification level upon successfully graduation.</a:t>
            </a:r>
          </a:p>
          <a:p>
            <a:pPr>
              <a:defRPr/>
            </a:pPr>
            <a:r>
              <a:rPr lang="en-US" sz="1100" kern="0" dirty="0">
                <a:solidFill>
                  <a:srgbClr val="000000"/>
                </a:solidFill>
                <a:latin typeface="+mj-lt"/>
                <a:ea typeface="Times New Roman"/>
              </a:rPr>
              <a:t>Your annual dues are paid directly to the BWFA and not to the school and it IS NOT part of your tuition payments. This school does not charge any additional fees for taking the test.</a:t>
            </a:r>
          </a:p>
          <a:p>
            <a:pPr>
              <a:defRPr/>
            </a:pPr>
            <a:r>
              <a:rPr lang="en-US" sz="1100" kern="0" dirty="0">
                <a:solidFill>
                  <a:srgbClr val="000000"/>
                </a:solidFill>
                <a:latin typeface="+mj-lt"/>
                <a:ea typeface="Times New Roman"/>
              </a:rPr>
              <a:t>We highly recommend that all six and twelve week students apply for farrier certification to begin their professional farrier career.</a:t>
            </a:r>
          </a:p>
        </p:txBody>
      </p:sp>
      <p:sp>
        <p:nvSpPr>
          <p:cNvPr id="5" name="Rectangle 4"/>
          <p:cNvSpPr/>
          <p:nvPr/>
        </p:nvSpPr>
        <p:spPr>
          <a:xfrm>
            <a:off x="117889" y="127561"/>
            <a:ext cx="5118709" cy="461665"/>
          </a:xfrm>
          <a:prstGeom prst="rect">
            <a:avLst/>
          </a:prstGeom>
        </p:spPr>
        <p:txBody>
          <a:bodyPr wrap="none">
            <a:spAutoFit/>
          </a:bodyPr>
          <a:lstStyle/>
          <a:p>
            <a:r>
              <a:rPr lang="en-US" sz="2400" u="sng" dirty="0">
                <a:latin typeface="Aharoni" panose="02010803020104030203" pitchFamily="2" charset="-79"/>
                <a:cs typeface="Aharoni" panose="02010803020104030203" pitchFamily="2" charset="-79"/>
              </a:rPr>
              <a:t>Stay with us, and feel like home…</a:t>
            </a:r>
          </a:p>
        </p:txBody>
      </p:sp>
      <p:sp>
        <p:nvSpPr>
          <p:cNvPr id="18" name="TextBox 17"/>
          <p:cNvSpPr txBox="1"/>
          <p:nvPr/>
        </p:nvSpPr>
        <p:spPr>
          <a:xfrm>
            <a:off x="6505762" y="92295"/>
            <a:ext cx="276038" cy="307777"/>
          </a:xfrm>
          <a:prstGeom prst="rect">
            <a:avLst/>
          </a:prstGeom>
          <a:noFill/>
          <a:ln>
            <a:noFill/>
          </a:ln>
        </p:spPr>
        <p:txBody>
          <a:bodyPr wrap="none" rtlCol="0">
            <a:spAutoFit/>
          </a:bodyPr>
          <a:lstStyle/>
          <a:p>
            <a:r>
              <a:rPr lang="en-US" sz="1400" dirty="0"/>
              <a:t>9</a:t>
            </a:r>
          </a:p>
        </p:txBody>
      </p:sp>
      <p:pic>
        <p:nvPicPr>
          <p:cNvPr id="13" name="Picture 12">
            <a:extLst>
              <a:ext uri="{FF2B5EF4-FFF2-40B4-BE49-F238E27FC236}">
                <a16:creationId xmlns:a16="http://schemas.microsoft.com/office/drawing/2014/main" id="{ACEB0FC3-493B-457B-A140-61D9887BD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972" y="5020400"/>
            <a:ext cx="2466790" cy="1981200"/>
          </a:xfrm>
          <a:prstGeom prst="rect">
            <a:avLst/>
          </a:prstGeom>
        </p:spPr>
      </p:pic>
    </p:spTree>
    <p:extLst>
      <p:ext uri="{BB962C8B-B14F-4D97-AF65-F5344CB8AC3E}">
        <p14:creationId xmlns:p14="http://schemas.microsoft.com/office/powerpoint/2010/main" val="1459166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16666</TotalTime>
  <Words>3600</Words>
  <Application>Microsoft Office PowerPoint</Application>
  <PresentationFormat>On-screen Show (4:3)</PresentationFormat>
  <Paragraphs>415</Paragraphs>
  <Slides>16</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Adobe Gothic Std B</vt:lpstr>
      <vt:lpstr>Aharoni</vt:lpstr>
      <vt:lpstr>Algerian</vt:lpstr>
      <vt:lpstr>Arial</vt:lpstr>
      <vt:lpstr>Arial Black</vt:lpstr>
      <vt:lpstr>Arial Narrow</vt:lpstr>
      <vt:lpstr>Army Rangers</vt:lpstr>
      <vt:lpstr>Calibri</vt:lpstr>
      <vt:lpstr>Copse</vt:lpstr>
      <vt:lpstr>Docktrin</vt:lpstr>
      <vt:lpstr>League Gothic</vt:lpstr>
      <vt:lpstr>Times New Roman</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Main Office</dc:creator>
  <cp:lastModifiedBy>school</cp:lastModifiedBy>
  <cp:revision>305</cp:revision>
  <cp:lastPrinted>2019-04-12T12:47:33Z</cp:lastPrinted>
  <dcterms:created xsi:type="dcterms:W3CDTF">2006-08-16T00:00:00Z</dcterms:created>
  <dcterms:modified xsi:type="dcterms:W3CDTF">2019-04-12T12:50:26Z</dcterms:modified>
</cp:coreProperties>
</file>